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2"/>
  </p:notesMasterIdLst>
  <p:sldIdLst>
    <p:sldId id="256" r:id="rId3"/>
    <p:sldId id="795" r:id="rId4"/>
    <p:sldId id="796" r:id="rId5"/>
    <p:sldId id="259" r:id="rId6"/>
    <p:sldId id="384" r:id="rId7"/>
    <p:sldId id="568" r:id="rId8"/>
    <p:sldId id="389" r:id="rId9"/>
    <p:sldId id="430" r:id="rId10"/>
    <p:sldId id="510" r:id="rId11"/>
    <p:sldId id="616" r:id="rId12"/>
    <p:sldId id="508" r:id="rId13"/>
    <p:sldId id="391" r:id="rId14"/>
    <p:sldId id="392" r:id="rId15"/>
    <p:sldId id="515" r:id="rId16"/>
    <p:sldId id="562" r:id="rId17"/>
    <p:sldId id="565" r:id="rId18"/>
    <p:sldId id="564" r:id="rId19"/>
    <p:sldId id="417" r:id="rId20"/>
    <p:sldId id="393" r:id="rId21"/>
    <p:sldId id="596" r:id="rId22"/>
    <p:sldId id="491" r:id="rId23"/>
    <p:sldId id="394" r:id="rId24"/>
    <p:sldId id="453" r:id="rId25"/>
    <p:sldId id="685" r:id="rId26"/>
    <p:sldId id="481" r:id="rId27"/>
    <p:sldId id="482" r:id="rId28"/>
    <p:sldId id="447" r:id="rId29"/>
    <p:sldId id="802" r:id="rId30"/>
    <p:sldId id="803" r:id="rId31"/>
    <p:sldId id="861" r:id="rId32"/>
    <p:sldId id="448" r:id="rId33"/>
    <p:sldId id="483" r:id="rId34"/>
    <p:sldId id="441" r:id="rId35"/>
    <p:sldId id="469" r:id="rId36"/>
    <p:sldId id="466" r:id="rId37"/>
    <p:sldId id="467" r:id="rId38"/>
    <p:sldId id="797" r:id="rId39"/>
    <p:sldId id="468" r:id="rId40"/>
    <p:sldId id="452" r:id="rId41"/>
    <p:sldId id="493" r:id="rId42"/>
    <p:sldId id="442" r:id="rId43"/>
    <p:sldId id="801" r:id="rId44"/>
    <p:sldId id="604" r:id="rId45"/>
    <p:sldId id="605" r:id="rId46"/>
    <p:sldId id="418" r:id="rId47"/>
    <p:sldId id="869" r:id="rId48"/>
    <p:sldId id="870" r:id="rId49"/>
    <p:sldId id="871" r:id="rId50"/>
    <p:sldId id="494" r:id="rId51"/>
    <p:sldId id="496" r:id="rId52"/>
    <p:sldId id="497" r:id="rId53"/>
    <p:sldId id="580" r:id="rId54"/>
    <p:sldId id="592" r:id="rId55"/>
    <p:sldId id="495" r:id="rId56"/>
    <p:sldId id="395" r:id="rId57"/>
    <p:sldId id="396" r:id="rId58"/>
    <p:sldId id="507" r:id="rId59"/>
    <p:sldId id="419" r:id="rId60"/>
    <p:sldId id="500" r:id="rId61"/>
    <p:sldId id="619" r:id="rId62"/>
    <p:sldId id="523" r:id="rId63"/>
    <p:sldId id="524" r:id="rId64"/>
    <p:sldId id="525" r:id="rId65"/>
    <p:sldId id="526" r:id="rId66"/>
    <p:sldId id="501" r:id="rId67"/>
    <p:sldId id="502" r:id="rId68"/>
    <p:sldId id="527" r:id="rId69"/>
    <p:sldId id="503" r:id="rId70"/>
    <p:sldId id="504" r:id="rId71"/>
    <p:sldId id="531" r:id="rId72"/>
    <p:sldId id="505" r:id="rId73"/>
    <p:sldId id="556" r:id="rId74"/>
    <p:sldId id="585" r:id="rId75"/>
    <p:sldId id="586" r:id="rId76"/>
    <p:sldId id="587" r:id="rId77"/>
    <p:sldId id="557" r:id="rId78"/>
    <p:sldId id="558" r:id="rId79"/>
    <p:sldId id="559" r:id="rId80"/>
    <p:sldId id="560" r:id="rId81"/>
    <p:sldId id="397" r:id="rId82"/>
    <p:sldId id="398" r:id="rId83"/>
    <p:sldId id="581" r:id="rId84"/>
    <p:sldId id="610" r:id="rId85"/>
    <p:sldId id="582" r:id="rId86"/>
    <p:sldId id="583" r:id="rId87"/>
    <p:sldId id="584" r:id="rId88"/>
    <p:sldId id="681" r:id="rId89"/>
    <p:sldId id="420" r:id="rId90"/>
    <p:sldId id="519" r:id="rId91"/>
    <p:sldId id="520" r:id="rId92"/>
    <p:sldId id="536" r:id="rId93"/>
    <p:sldId id="537" r:id="rId94"/>
    <p:sldId id="534" r:id="rId95"/>
    <p:sldId id="533" r:id="rId96"/>
    <p:sldId id="535" r:id="rId97"/>
    <p:sldId id="532" r:id="rId98"/>
    <p:sldId id="522" r:id="rId99"/>
    <p:sldId id="540" r:id="rId100"/>
    <p:sldId id="541" r:id="rId101"/>
    <p:sldId id="635" r:id="rId102"/>
    <p:sldId id="543" r:id="rId103"/>
    <p:sldId id="636" r:id="rId104"/>
    <p:sldId id="546" r:id="rId105"/>
    <p:sldId id="547" r:id="rId106"/>
    <p:sldId id="542" r:id="rId107"/>
    <p:sldId id="602" r:id="rId108"/>
    <p:sldId id="603" r:id="rId109"/>
    <p:sldId id="454" r:id="rId110"/>
    <p:sldId id="539" r:id="rId111"/>
    <p:sldId id="455" r:id="rId112"/>
    <p:sldId id="492" r:id="rId113"/>
    <p:sldId id="561" r:id="rId114"/>
    <p:sldId id="456" r:id="rId115"/>
    <p:sldId id="478" r:id="rId116"/>
    <p:sldId id="479" r:id="rId117"/>
    <p:sldId id="480" r:id="rId118"/>
    <p:sldId id="511" r:id="rId119"/>
    <p:sldId id="516" r:id="rId120"/>
    <p:sldId id="512" r:id="rId121"/>
    <p:sldId id="514" r:id="rId122"/>
    <p:sldId id="517" r:id="rId123"/>
    <p:sldId id="631" r:id="rId124"/>
    <p:sldId id="632" r:id="rId125"/>
    <p:sldId id="513" r:id="rId126"/>
    <p:sldId id="548" r:id="rId127"/>
    <p:sldId id="549" r:id="rId128"/>
    <p:sldId id="555" r:id="rId129"/>
    <p:sldId id="550" r:id="rId130"/>
    <p:sldId id="551" r:id="rId131"/>
    <p:sldId id="552" r:id="rId132"/>
    <p:sldId id="607" r:id="rId133"/>
    <p:sldId id="609" r:id="rId134"/>
    <p:sldId id="608" r:id="rId135"/>
    <p:sldId id="553" r:id="rId136"/>
    <p:sldId id="475" r:id="rId137"/>
    <p:sldId id="476" r:id="rId138"/>
    <p:sldId id="554" r:id="rId139"/>
    <p:sldId id="477" r:id="rId140"/>
    <p:sldId id="403" r:id="rId141"/>
    <p:sldId id="404" r:id="rId142"/>
    <p:sldId id="424" r:id="rId143"/>
    <p:sldId id="677" r:id="rId144"/>
    <p:sldId id="676" r:id="rId145"/>
    <p:sldId id="407" r:id="rId146"/>
    <p:sldId id="408" r:id="rId147"/>
    <p:sldId id="425" r:id="rId148"/>
    <p:sldId id="409" r:id="rId149"/>
    <p:sldId id="410" r:id="rId150"/>
    <p:sldId id="426" r:id="rId151"/>
    <p:sldId id="435" r:id="rId152"/>
    <p:sldId id="617" r:id="rId153"/>
    <p:sldId id="434" r:id="rId154"/>
    <p:sldId id="499" r:id="rId155"/>
    <p:sldId id="436" r:id="rId156"/>
    <p:sldId id="437" r:id="rId157"/>
    <p:sldId id="566" r:id="rId158"/>
    <p:sldId id="438" r:id="rId159"/>
    <p:sldId id="411" r:id="rId160"/>
    <p:sldId id="412" r:id="rId161"/>
    <p:sldId id="427" r:id="rId162"/>
    <p:sldId id="413" r:id="rId163"/>
    <p:sldId id="572" r:id="rId164"/>
    <p:sldId id="428" r:id="rId165"/>
    <p:sldId id="678" r:id="rId166"/>
    <p:sldId id="680" r:id="rId167"/>
    <p:sldId id="679" r:id="rId168"/>
    <p:sldId id="401" r:id="rId169"/>
    <p:sldId id="406" r:id="rId170"/>
    <p:sldId id="864" r:id="rId171"/>
    <p:sldId id="402" r:id="rId172"/>
    <p:sldId id="673" r:id="rId173"/>
    <p:sldId id="422" r:id="rId174"/>
    <p:sldId id="405" r:id="rId175"/>
    <p:sldId id="630" r:id="rId176"/>
    <p:sldId id="423" r:id="rId177"/>
    <p:sldId id="863" r:id="rId178"/>
    <p:sldId id="865" r:id="rId179"/>
    <p:sldId id="613" r:id="rId180"/>
    <p:sldId id="612" r:id="rId181"/>
    <p:sldId id="872" r:id="rId182"/>
    <p:sldId id="874" r:id="rId183"/>
    <p:sldId id="877" r:id="rId184"/>
    <p:sldId id="873" r:id="rId185"/>
    <p:sldId id="645" r:id="rId186"/>
    <p:sldId id="575" r:id="rId187"/>
    <p:sldId id="648" r:id="rId188"/>
    <p:sldId id="576" r:id="rId189"/>
    <p:sldId id="643" r:id="rId190"/>
    <p:sldId id="639" r:id="rId191"/>
    <p:sldId id="644" r:id="rId192"/>
    <p:sldId id="621" r:id="rId193"/>
    <p:sldId id="622" r:id="rId194"/>
    <p:sldId id="628" r:id="rId195"/>
    <p:sldId id="626" r:id="rId196"/>
    <p:sldId id="577" r:id="rId197"/>
    <p:sldId id="578" r:id="rId198"/>
    <p:sldId id="579" r:id="rId199"/>
    <p:sldId id="799" r:id="rId200"/>
    <p:sldId id="800" r:id="rId201"/>
    <p:sldId id="569" r:id="rId202"/>
    <p:sldId id="570" r:id="rId203"/>
    <p:sldId id="571" r:id="rId204"/>
    <p:sldId id="682" r:id="rId205"/>
    <p:sldId id="683" r:id="rId206"/>
    <p:sldId id="588" r:id="rId207"/>
    <p:sldId id="589" r:id="rId208"/>
    <p:sldId id="590" r:id="rId209"/>
    <p:sldId id="860" r:id="rId210"/>
    <p:sldId id="432" r:id="rId211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rsten Ursula" initials="TU" lastIdx="2" clrIdx="0">
    <p:extLst>
      <p:ext uri="{19B8F6BF-5375-455C-9EA6-DF929625EA0E}">
        <p15:presenceInfo xmlns:p15="http://schemas.microsoft.com/office/powerpoint/2012/main" userId="833075d70955a32e" providerId="Windows Live"/>
      </p:ext>
    </p:extLst>
  </p:cmAuthor>
  <p:cmAuthor id="2" name="Ursula Neumann" initials="UN" lastIdx="2" clrIdx="1">
    <p:extLst>
      <p:ext uri="{19B8F6BF-5375-455C-9EA6-DF929625EA0E}">
        <p15:presenceInfo xmlns:p15="http://schemas.microsoft.com/office/powerpoint/2012/main" userId="Ursula Neu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6A2C"/>
    <a:srgbClr val="6A5042"/>
    <a:srgbClr val="73C9EB"/>
    <a:srgbClr val="C08624"/>
    <a:srgbClr val="3715FF"/>
    <a:srgbClr val="2756AE"/>
    <a:srgbClr val="3493AF"/>
    <a:srgbClr val="FFFFFF"/>
    <a:srgbClr val="002B66"/>
    <a:srgbClr val="E5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3D799-0578-482D-BAE8-81EF1691BC6A}" v="1" dt="2022-07-25T07:50:36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969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theme" Target="theme/theme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tableStyles" Target="tableStyle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microsoft.com/office/2016/11/relationships/changesInfo" Target="changesInfos/changesInfo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microsoft.com/office/2015/10/relationships/revisionInfo" Target="revisionInfo.xml"/><Relationship Id="rId3" Type="http://schemas.openxmlformats.org/officeDocument/2006/relationships/slide" Target="slides/slide1.xml"/><Relationship Id="rId214" Type="http://schemas.openxmlformats.org/officeDocument/2006/relationships/presProps" Target="pres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viewProps" Target="view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sten Kansy" userId="0ab58b93d527c810" providerId="LiveId" clId="{1083D799-0578-482D-BAE8-81EF1691BC6A}"/>
    <pc:docChg chg="custSel modSld">
      <pc:chgData name="Thorsten Kansy" userId="0ab58b93d527c810" providerId="LiveId" clId="{1083D799-0578-482D-BAE8-81EF1691BC6A}" dt="2022-07-25T07:50:36.412" v="1"/>
      <pc:docMkLst>
        <pc:docMk/>
      </pc:docMkLst>
      <pc:sldChg chg="addSp delSp modSp mod">
        <pc:chgData name="Thorsten Kansy" userId="0ab58b93d527c810" providerId="LiveId" clId="{1083D799-0578-482D-BAE8-81EF1691BC6A}" dt="2022-07-25T07:50:36.412" v="1"/>
        <pc:sldMkLst>
          <pc:docMk/>
          <pc:sldMk cId="1999593271" sldId="795"/>
        </pc:sldMkLst>
        <pc:grpChg chg="add mod">
          <ac:chgData name="Thorsten Kansy" userId="0ab58b93d527c810" providerId="LiveId" clId="{1083D799-0578-482D-BAE8-81EF1691BC6A}" dt="2022-07-25T07:50:36.412" v="1"/>
          <ac:grpSpMkLst>
            <pc:docMk/>
            <pc:sldMk cId="1999593271" sldId="795"/>
            <ac:grpSpMk id="7" creationId="{DB064F0A-615A-7388-1F4E-274EDB5D1070}"/>
          </ac:grpSpMkLst>
        </pc:grpChg>
        <pc:picChg chg="del">
          <ac:chgData name="Thorsten Kansy" userId="0ab58b93d527c810" providerId="LiveId" clId="{1083D799-0578-482D-BAE8-81EF1691BC6A}" dt="2022-07-25T07:50:36.161" v="0" actId="478"/>
          <ac:picMkLst>
            <pc:docMk/>
            <pc:sldMk cId="1999593271" sldId="795"/>
            <ac:picMk id="5" creationId="{5AB664A2-F787-4465-BEA2-A3E577C65308}"/>
          </ac:picMkLst>
        </pc:picChg>
        <pc:picChg chg="mod">
          <ac:chgData name="Thorsten Kansy" userId="0ab58b93d527c810" providerId="LiveId" clId="{1083D799-0578-482D-BAE8-81EF1691BC6A}" dt="2022-07-25T07:50:36.412" v="1"/>
          <ac:picMkLst>
            <pc:docMk/>
            <pc:sldMk cId="1999593271" sldId="795"/>
            <ac:picMk id="8" creationId="{0773F8A7-46AC-10DE-A20C-81A69B43C095}"/>
          </ac:picMkLst>
        </pc:picChg>
        <pc:picChg chg="mod">
          <ac:chgData name="Thorsten Kansy" userId="0ab58b93d527c810" providerId="LiveId" clId="{1083D799-0578-482D-BAE8-81EF1691BC6A}" dt="2022-07-25T07:50:36.412" v="1"/>
          <ac:picMkLst>
            <pc:docMk/>
            <pc:sldMk cId="1999593271" sldId="795"/>
            <ac:picMk id="9" creationId="{8B3CBCEA-6860-1F62-7829-F4EEE21F0E65}"/>
          </ac:picMkLst>
        </pc:picChg>
      </pc:sldChg>
    </pc:docChg>
  </pc:docChgLst>
  <pc:docChgLst>
    <pc:chgData name="Thorsten Kansy" userId="0ab58b93d527c810" providerId="LiveId" clId="{B1FA81A7-EE51-488D-B133-0B1934EE000F}"/>
    <pc:docChg chg="modSld">
      <pc:chgData name="Thorsten Kansy" userId="0ab58b93d527c810" providerId="LiveId" clId="{B1FA81A7-EE51-488D-B133-0B1934EE000F}" dt="2020-02-26T18:11:21.904" v="17" actId="20577"/>
      <pc:docMkLst>
        <pc:docMk/>
      </pc:docMkLst>
      <pc:sldChg chg="modSp mod">
        <pc:chgData name="Thorsten Kansy" userId="0ab58b93d527c810" providerId="LiveId" clId="{B1FA81A7-EE51-488D-B133-0B1934EE000F}" dt="2020-02-26T18:11:07.507" v="9" actId="20577"/>
        <pc:sldMkLst>
          <pc:docMk/>
          <pc:sldMk cId="259281906" sldId="411"/>
        </pc:sldMkLst>
        <pc:spChg chg="mod">
          <ac:chgData name="Thorsten Kansy" userId="0ab58b93d527c810" providerId="LiveId" clId="{B1FA81A7-EE51-488D-B133-0B1934EE000F}" dt="2020-02-26T18:11:07.507" v="9" actId="20577"/>
          <ac:spMkLst>
            <pc:docMk/>
            <pc:sldMk cId="259281906" sldId="411"/>
            <ac:spMk id="2" creationId="{E08B10C6-1A8F-4BB2-A7C6-327DA18E48DC}"/>
          </ac:spMkLst>
        </pc:spChg>
      </pc:sldChg>
      <pc:sldChg chg="modSp mod">
        <pc:chgData name="Thorsten Kansy" userId="0ab58b93d527c810" providerId="LiveId" clId="{B1FA81A7-EE51-488D-B133-0B1934EE000F}" dt="2020-02-26T18:11:21.904" v="17" actId="20577"/>
        <pc:sldMkLst>
          <pc:docMk/>
          <pc:sldMk cId="1883565212" sldId="568"/>
        </pc:sldMkLst>
        <pc:spChg chg="mod">
          <ac:chgData name="Thorsten Kansy" userId="0ab58b93d527c810" providerId="LiveId" clId="{B1FA81A7-EE51-488D-B133-0B1934EE000F}" dt="2020-02-26T18:11:21.904" v="17" actId="20577"/>
          <ac:spMkLst>
            <pc:docMk/>
            <pc:sldMk cId="1883565212" sldId="568"/>
            <ac:spMk id="4" creationId="{85B21193-AB78-42BA-B72E-4AD961028CE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C237E-5D80-4264-93ED-951C59AF74CC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B9FD7-C989-4187-B417-C2179EDC4FDC}">
      <dgm:prSet phldrT="[Text]"/>
      <dgm:spPr/>
      <dgm:t>
        <a:bodyPr/>
        <a:lstStyle/>
        <a:p>
          <a:r>
            <a:rPr lang="en-US" dirty="0"/>
            <a:t>I/O</a:t>
          </a:r>
        </a:p>
      </dgm:t>
    </dgm:pt>
    <dgm:pt modelId="{FB92BFFB-A659-47C5-83E0-C18E932226CC}" type="parTrans" cxnId="{61C7C0C6-6DDD-405E-A8ED-E0DED3E9FC6A}">
      <dgm:prSet/>
      <dgm:spPr/>
      <dgm:t>
        <a:bodyPr/>
        <a:lstStyle/>
        <a:p>
          <a:endParaRPr lang="en-US"/>
        </a:p>
      </dgm:t>
    </dgm:pt>
    <dgm:pt modelId="{ACD117E6-291D-45D6-B52A-20082348D01C}" type="sibTrans" cxnId="{61C7C0C6-6DDD-405E-A8ED-E0DED3E9FC6A}">
      <dgm:prSet/>
      <dgm:spPr/>
      <dgm:t>
        <a:bodyPr/>
        <a:lstStyle/>
        <a:p>
          <a:endParaRPr lang="en-US"/>
        </a:p>
      </dgm:t>
    </dgm:pt>
    <dgm:pt modelId="{66A95FF4-3C9F-4437-9AFC-AC699B0F961B}">
      <dgm:prSet phldrT="[Text]"/>
      <dgm:spPr/>
      <dgm:t>
        <a:bodyPr/>
        <a:lstStyle/>
        <a:p>
          <a:r>
            <a:rPr lang="en-US" dirty="0"/>
            <a:t>Thread</a:t>
          </a:r>
        </a:p>
      </dgm:t>
    </dgm:pt>
    <dgm:pt modelId="{18844AA6-BF3E-40CF-A451-8463432471E1}" type="parTrans" cxnId="{E5B26A31-26F1-4908-9222-9F7FD6788B4C}">
      <dgm:prSet/>
      <dgm:spPr/>
      <dgm:t>
        <a:bodyPr/>
        <a:lstStyle/>
        <a:p>
          <a:endParaRPr lang="en-US"/>
        </a:p>
      </dgm:t>
    </dgm:pt>
    <dgm:pt modelId="{B3BD7A00-AAB7-41EA-A378-FF4735800CE8}" type="sibTrans" cxnId="{E5B26A31-26F1-4908-9222-9F7FD6788B4C}">
      <dgm:prSet/>
      <dgm:spPr/>
      <dgm:t>
        <a:bodyPr/>
        <a:lstStyle/>
        <a:p>
          <a:endParaRPr lang="en-US"/>
        </a:p>
      </dgm:t>
    </dgm:pt>
    <dgm:pt modelId="{F2BBC85C-6A3E-4494-95E9-AAAD5F6562A3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8E73829A-AB72-485E-B841-D9AFA94BF974}" type="parTrans" cxnId="{158E0C53-27F4-49CE-AFD6-F5C4A2C0C645}">
      <dgm:prSet/>
      <dgm:spPr/>
      <dgm:t>
        <a:bodyPr/>
        <a:lstStyle/>
        <a:p>
          <a:endParaRPr lang="en-US"/>
        </a:p>
      </dgm:t>
    </dgm:pt>
    <dgm:pt modelId="{C496EF22-0CF4-4CAD-9E19-D3430C2A9A70}" type="sibTrans" cxnId="{158E0C53-27F4-49CE-AFD6-F5C4A2C0C645}">
      <dgm:prSet/>
      <dgm:spPr/>
      <dgm:t>
        <a:bodyPr/>
        <a:lstStyle/>
        <a:p>
          <a:endParaRPr lang="en-US"/>
        </a:p>
      </dgm:t>
    </dgm:pt>
    <dgm:pt modelId="{28477F40-43FA-4171-A6C0-035463BBB439}">
      <dgm:prSet phldrT="[Text]"/>
      <dgm:spPr/>
      <dgm:t>
        <a:bodyPr/>
        <a:lstStyle/>
        <a:p>
          <a:r>
            <a:rPr lang="en-US" dirty="0"/>
            <a:t>I/O</a:t>
          </a:r>
        </a:p>
      </dgm:t>
    </dgm:pt>
    <dgm:pt modelId="{329CF838-B153-4003-BB68-810F0CD59E8D}" type="parTrans" cxnId="{62E2AE56-B897-4536-98DF-576EB2E7CA6C}">
      <dgm:prSet/>
      <dgm:spPr/>
      <dgm:t>
        <a:bodyPr/>
        <a:lstStyle/>
        <a:p>
          <a:endParaRPr lang="en-US"/>
        </a:p>
      </dgm:t>
    </dgm:pt>
    <dgm:pt modelId="{500C4D58-CA9E-48D8-AC76-EDF9CAB28E4E}" type="sibTrans" cxnId="{62E2AE56-B897-4536-98DF-576EB2E7CA6C}">
      <dgm:prSet/>
      <dgm:spPr/>
      <dgm:t>
        <a:bodyPr/>
        <a:lstStyle/>
        <a:p>
          <a:endParaRPr lang="en-US"/>
        </a:p>
      </dgm:t>
    </dgm:pt>
    <dgm:pt modelId="{C39EFFE1-E7D3-4D71-88D0-3DE4D7A8D1C4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E434AAE5-D6CA-4C32-9014-6E336605C677}" type="parTrans" cxnId="{027277FB-DD70-46F5-B258-A2DD48697C8B}">
      <dgm:prSet/>
      <dgm:spPr/>
      <dgm:t>
        <a:bodyPr/>
        <a:lstStyle/>
        <a:p>
          <a:endParaRPr lang="en-US"/>
        </a:p>
      </dgm:t>
    </dgm:pt>
    <dgm:pt modelId="{1C9D77DC-57FD-47D7-BA2F-9094F883A888}" type="sibTrans" cxnId="{027277FB-DD70-46F5-B258-A2DD48697C8B}">
      <dgm:prSet/>
      <dgm:spPr/>
      <dgm:t>
        <a:bodyPr/>
        <a:lstStyle/>
        <a:p>
          <a:endParaRPr lang="en-US"/>
        </a:p>
      </dgm:t>
    </dgm:pt>
    <dgm:pt modelId="{3C3CBA91-C726-41C5-8F90-71F201E5398E}">
      <dgm:prSet phldrT="[Text]"/>
      <dgm:spPr/>
      <dgm:t>
        <a:bodyPr/>
        <a:lstStyle/>
        <a:p>
          <a:r>
            <a:rPr lang="en-US" dirty="0" err="1"/>
            <a:t>usw</a:t>
          </a:r>
          <a:r>
            <a:rPr lang="en-US" dirty="0"/>
            <a:t>.</a:t>
          </a:r>
        </a:p>
      </dgm:t>
    </dgm:pt>
    <dgm:pt modelId="{5969FC53-D622-4F90-B13B-401A9B549721}" type="parTrans" cxnId="{260A0A37-8B9B-4A13-9BBF-DB7ECCD622E6}">
      <dgm:prSet/>
      <dgm:spPr/>
      <dgm:t>
        <a:bodyPr/>
        <a:lstStyle/>
        <a:p>
          <a:endParaRPr lang="en-US"/>
        </a:p>
      </dgm:t>
    </dgm:pt>
    <dgm:pt modelId="{0E021318-088A-4BB8-A021-7676C19A393F}" type="sibTrans" cxnId="{260A0A37-8B9B-4A13-9BBF-DB7ECCD622E6}">
      <dgm:prSet/>
      <dgm:spPr/>
      <dgm:t>
        <a:bodyPr/>
        <a:lstStyle/>
        <a:p>
          <a:endParaRPr lang="en-US"/>
        </a:p>
      </dgm:t>
    </dgm:pt>
    <dgm:pt modelId="{CA77767C-A5CA-4B7E-ACD0-96A1C25F2A27}" type="pres">
      <dgm:prSet presAssocID="{DF6C237E-5D80-4264-93ED-951C59AF74C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468D08-7CE2-47E4-8FC4-C15BB57E974C}" type="pres">
      <dgm:prSet presAssocID="{549B9FD7-C989-4187-B417-C2179EDC4FDC}" presName="vertOne" presStyleCnt="0"/>
      <dgm:spPr/>
    </dgm:pt>
    <dgm:pt modelId="{69212531-FBDA-4006-BB74-51335BA6F411}" type="pres">
      <dgm:prSet presAssocID="{549B9FD7-C989-4187-B417-C2179EDC4FDC}" presName="txOne" presStyleLbl="node0" presStyleIdx="0" presStyleCnt="1">
        <dgm:presLayoutVars>
          <dgm:chPref val="3"/>
        </dgm:presLayoutVars>
      </dgm:prSet>
      <dgm:spPr/>
    </dgm:pt>
    <dgm:pt modelId="{C2957ADD-5FD3-4468-902F-ADA4850B4CEF}" type="pres">
      <dgm:prSet presAssocID="{549B9FD7-C989-4187-B417-C2179EDC4FDC}" presName="parTransOne" presStyleCnt="0"/>
      <dgm:spPr/>
    </dgm:pt>
    <dgm:pt modelId="{63040DF6-83D2-43D2-8708-ABB848F04C1D}" type="pres">
      <dgm:prSet presAssocID="{549B9FD7-C989-4187-B417-C2179EDC4FDC}" presName="horzOne" presStyleCnt="0"/>
      <dgm:spPr/>
    </dgm:pt>
    <dgm:pt modelId="{D9A11F8B-C7DF-498D-9F1E-53862CE8A7AF}" type="pres">
      <dgm:prSet presAssocID="{66A95FF4-3C9F-4437-9AFC-AC699B0F961B}" presName="vertTwo" presStyleCnt="0"/>
      <dgm:spPr/>
    </dgm:pt>
    <dgm:pt modelId="{760D68D9-1934-4012-8743-06D59A14A5D5}" type="pres">
      <dgm:prSet presAssocID="{66A95FF4-3C9F-4437-9AFC-AC699B0F961B}" presName="txTwo" presStyleLbl="node2" presStyleIdx="0" presStyleCnt="2">
        <dgm:presLayoutVars>
          <dgm:chPref val="3"/>
        </dgm:presLayoutVars>
      </dgm:prSet>
      <dgm:spPr/>
    </dgm:pt>
    <dgm:pt modelId="{8480E7EF-D333-4449-A401-7CFE9D5FFC91}" type="pres">
      <dgm:prSet presAssocID="{66A95FF4-3C9F-4437-9AFC-AC699B0F961B}" presName="parTransTwo" presStyleCnt="0"/>
      <dgm:spPr/>
    </dgm:pt>
    <dgm:pt modelId="{EE7C6239-BEDF-4D20-A54B-398AA234DC47}" type="pres">
      <dgm:prSet presAssocID="{66A95FF4-3C9F-4437-9AFC-AC699B0F961B}" presName="horzTwo" presStyleCnt="0"/>
      <dgm:spPr/>
    </dgm:pt>
    <dgm:pt modelId="{82BB4CE4-4BD3-4D81-B194-576D72028523}" type="pres">
      <dgm:prSet presAssocID="{F2BBC85C-6A3E-4494-95E9-AAAD5F6562A3}" presName="vertThree" presStyleCnt="0"/>
      <dgm:spPr/>
    </dgm:pt>
    <dgm:pt modelId="{9FCCCB4C-2E15-4034-9412-AE08363FF945}" type="pres">
      <dgm:prSet presAssocID="{F2BBC85C-6A3E-4494-95E9-AAAD5F6562A3}" presName="txThree" presStyleLbl="node3" presStyleIdx="0" presStyleCnt="3">
        <dgm:presLayoutVars>
          <dgm:chPref val="3"/>
        </dgm:presLayoutVars>
      </dgm:prSet>
      <dgm:spPr/>
    </dgm:pt>
    <dgm:pt modelId="{1285E2C4-01BE-4693-AA40-18DD7F4FEA1E}" type="pres">
      <dgm:prSet presAssocID="{F2BBC85C-6A3E-4494-95E9-AAAD5F6562A3}" presName="horzThree" presStyleCnt="0"/>
      <dgm:spPr/>
    </dgm:pt>
    <dgm:pt modelId="{643DAA12-4343-4648-B6B4-8C80655CF099}" type="pres">
      <dgm:prSet presAssocID="{C496EF22-0CF4-4CAD-9E19-D3430C2A9A70}" presName="sibSpaceThree" presStyleCnt="0"/>
      <dgm:spPr/>
    </dgm:pt>
    <dgm:pt modelId="{354EC12F-22E3-4C3F-86AD-9F03F37C813B}" type="pres">
      <dgm:prSet presAssocID="{28477F40-43FA-4171-A6C0-035463BBB439}" presName="vertThree" presStyleCnt="0"/>
      <dgm:spPr/>
    </dgm:pt>
    <dgm:pt modelId="{DA3E271B-0BAA-4835-83F2-FEB827643870}" type="pres">
      <dgm:prSet presAssocID="{28477F40-43FA-4171-A6C0-035463BBB439}" presName="txThree" presStyleLbl="node3" presStyleIdx="1" presStyleCnt="3">
        <dgm:presLayoutVars>
          <dgm:chPref val="3"/>
        </dgm:presLayoutVars>
      </dgm:prSet>
      <dgm:spPr/>
    </dgm:pt>
    <dgm:pt modelId="{637DD6CD-BC2A-4D0E-9D73-26C03CEF58D3}" type="pres">
      <dgm:prSet presAssocID="{28477F40-43FA-4171-A6C0-035463BBB439}" presName="horzThree" presStyleCnt="0"/>
      <dgm:spPr/>
    </dgm:pt>
    <dgm:pt modelId="{792062BA-2402-47FC-B3FA-6D225826C694}" type="pres">
      <dgm:prSet presAssocID="{B3BD7A00-AAB7-41EA-A378-FF4735800CE8}" presName="sibSpaceTwo" presStyleCnt="0"/>
      <dgm:spPr/>
    </dgm:pt>
    <dgm:pt modelId="{741469DF-EDE4-4FA9-9F14-442CF7C15E13}" type="pres">
      <dgm:prSet presAssocID="{C39EFFE1-E7D3-4D71-88D0-3DE4D7A8D1C4}" presName="vertTwo" presStyleCnt="0"/>
      <dgm:spPr/>
    </dgm:pt>
    <dgm:pt modelId="{0F0B66CD-EDD0-4C6B-A2F0-A49FDBEFA8AE}" type="pres">
      <dgm:prSet presAssocID="{C39EFFE1-E7D3-4D71-88D0-3DE4D7A8D1C4}" presName="txTwo" presStyleLbl="node2" presStyleIdx="1" presStyleCnt="2">
        <dgm:presLayoutVars>
          <dgm:chPref val="3"/>
        </dgm:presLayoutVars>
      </dgm:prSet>
      <dgm:spPr/>
    </dgm:pt>
    <dgm:pt modelId="{A5A3B212-25CF-48ED-92A1-50A8B632BA57}" type="pres">
      <dgm:prSet presAssocID="{C39EFFE1-E7D3-4D71-88D0-3DE4D7A8D1C4}" presName="parTransTwo" presStyleCnt="0"/>
      <dgm:spPr/>
    </dgm:pt>
    <dgm:pt modelId="{FB226076-A3AE-4AC0-9C46-748B608895AD}" type="pres">
      <dgm:prSet presAssocID="{C39EFFE1-E7D3-4D71-88D0-3DE4D7A8D1C4}" presName="horzTwo" presStyleCnt="0"/>
      <dgm:spPr/>
    </dgm:pt>
    <dgm:pt modelId="{766117E3-BE3B-48BA-BF41-89C986B825CB}" type="pres">
      <dgm:prSet presAssocID="{3C3CBA91-C726-41C5-8F90-71F201E5398E}" presName="vertThree" presStyleCnt="0"/>
      <dgm:spPr/>
    </dgm:pt>
    <dgm:pt modelId="{DAE59788-A358-4320-A76A-AF0DA7894865}" type="pres">
      <dgm:prSet presAssocID="{3C3CBA91-C726-41C5-8F90-71F201E5398E}" presName="txThree" presStyleLbl="node3" presStyleIdx="2" presStyleCnt="3">
        <dgm:presLayoutVars>
          <dgm:chPref val="3"/>
        </dgm:presLayoutVars>
      </dgm:prSet>
      <dgm:spPr/>
    </dgm:pt>
    <dgm:pt modelId="{4E5E5A47-E8B2-476D-BCED-4817494D0704}" type="pres">
      <dgm:prSet presAssocID="{3C3CBA91-C726-41C5-8F90-71F201E5398E}" presName="horzThree" presStyleCnt="0"/>
      <dgm:spPr/>
    </dgm:pt>
  </dgm:ptLst>
  <dgm:cxnLst>
    <dgm:cxn modelId="{E5B26A31-26F1-4908-9222-9F7FD6788B4C}" srcId="{549B9FD7-C989-4187-B417-C2179EDC4FDC}" destId="{66A95FF4-3C9F-4437-9AFC-AC699B0F961B}" srcOrd="0" destOrd="0" parTransId="{18844AA6-BF3E-40CF-A451-8463432471E1}" sibTransId="{B3BD7A00-AAB7-41EA-A378-FF4735800CE8}"/>
    <dgm:cxn modelId="{260A0A37-8B9B-4A13-9BBF-DB7ECCD622E6}" srcId="{C39EFFE1-E7D3-4D71-88D0-3DE4D7A8D1C4}" destId="{3C3CBA91-C726-41C5-8F90-71F201E5398E}" srcOrd="0" destOrd="0" parTransId="{5969FC53-D622-4F90-B13B-401A9B549721}" sibTransId="{0E021318-088A-4BB8-A021-7676C19A393F}"/>
    <dgm:cxn modelId="{BB37BB5B-6F18-4212-A73A-758667173A2B}" type="presOf" srcId="{549B9FD7-C989-4187-B417-C2179EDC4FDC}" destId="{69212531-FBDA-4006-BB74-51335BA6F411}" srcOrd="0" destOrd="0" presId="urn:microsoft.com/office/officeart/2005/8/layout/hierarchy4"/>
    <dgm:cxn modelId="{66099A6E-A237-4972-9BB3-00993F78EADF}" type="presOf" srcId="{F2BBC85C-6A3E-4494-95E9-AAAD5F6562A3}" destId="{9FCCCB4C-2E15-4034-9412-AE08363FF945}" srcOrd="0" destOrd="0" presId="urn:microsoft.com/office/officeart/2005/8/layout/hierarchy4"/>
    <dgm:cxn modelId="{158E0C53-27F4-49CE-AFD6-F5C4A2C0C645}" srcId="{66A95FF4-3C9F-4437-9AFC-AC699B0F961B}" destId="{F2BBC85C-6A3E-4494-95E9-AAAD5F6562A3}" srcOrd="0" destOrd="0" parTransId="{8E73829A-AB72-485E-B841-D9AFA94BF974}" sibTransId="{C496EF22-0CF4-4CAD-9E19-D3430C2A9A70}"/>
    <dgm:cxn modelId="{62E2AE56-B897-4536-98DF-576EB2E7CA6C}" srcId="{66A95FF4-3C9F-4437-9AFC-AC699B0F961B}" destId="{28477F40-43FA-4171-A6C0-035463BBB439}" srcOrd="1" destOrd="0" parTransId="{329CF838-B153-4003-BB68-810F0CD59E8D}" sibTransId="{500C4D58-CA9E-48D8-AC76-EDF9CAB28E4E}"/>
    <dgm:cxn modelId="{4C37BE78-1DFD-4D34-9E4D-E0E6117ECAA9}" type="presOf" srcId="{3C3CBA91-C726-41C5-8F90-71F201E5398E}" destId="{DAE59788-A358-4320-A76A-AF0DA7894865}" srcOrd="0" destOrd="0" presId="urn:microsoft.com/office/officeart/2005/8/layout/hierarchy4"/>
    <dgm:cxn modelId="{A36FF358-9D38-4E0B-9867-4A6BA75EDFC2}" type="presOf" srcId="{66A95FF4-3C9F-4437-9AFC-AC699B0F961B}" destId="{760D68D9-1934-4012-8743-06D59A14A5D5}" srcOrd="0" destOrd="0" presId="urn:microsoft.com/office/officeart/2005/8/layout/hierarchy4"/>
    <dgm:cxn modelId="{32EBE383-3603-48EC-AC3F-0ED395E80311}" type="presOf" srcId="{DF6C237E-5D80-4264-93ED-951C59AF74CC}" destId="{CA77767C-A5CA-4B7E-ACD0-96A1C25F2A27}" srcOrd="0" destOrd="0" presId="urn:microsoft.com/office/officeart/2005/8/layout/hierarchy4"/>
    <dgm:cxn modelId="{FB471395-276B-4D84-9BFF-EA8C7D1F8B5C}" type="presOf" srcId="{C39EFFE1-E7D3-4D71-88D0-3DE4D7A8D1C4}" destId="{0F0B66CD-EDD0-4C6B-A2F0-A49FDBEFA8AE}" srcOrd="0" destOrd="0" presId="urn:microsoft.com/office/officeart/2005/8/layout/hierarchy4"/>
    <dgm:cxn modelId="{61C7C0C6-6DDD-405E-A8ED-E0DED3E9FC6A}" srcId="{DF6C237E-5D80-4264-93ED-951C59AF74CC}" destId="{549B9FD7-C989-4187-B417-C2179EDC4FDC}" srcOrd="0" destOrd="0" parTransId="{FB92BFFB-A659-47C5-83E0-C18E932226CC}" sibTransId="{ACD117E6-291D-45D6-B52A-20082348D01C}"/>
    <dgm:cxn modelId="{4B5745E2-A9E1-467A-8BAC-85A00CC4D169}" type="presOf" srcId="{28477F40-43FA-4171-A6C0-035463BBB439}" destId="{DA3E271B-0BAA-4835-83F2-FEB827643870}" srcOrd="0" destOrd="0" presId="urn:microsoft.com/office/officeart/2005/8/layout/hierarchy4"/>
    <dgm:cxn modelId="{027277FB-DD70-46F5-B258-A2DD48697C8B}" srcId="{549B9FD7-C989-4187-B417-C2179EDC4FDC}" destId="{C39EFFE1-E7D3-4D71-88D0-3DE4D7A8D1C4}" srcOrd="1" destOrd="0" parTransId="{E434AAE5-D6CA-4C32-9014-6E336605C677}" sibTransId="{1C9D77DC-57FD-47D7-BA2F-9094F883A888}"/>
    <dgm:cxn modelId="{B8907B90-CF3E-437A-B08B-BBFD64C228CE}" type="presParOf" srcId="{CA77767C-A5CA-4B7E-ACD0-96A1C25F2A27}" destId="{F0468D08-7CE2-47E4-8FC4-C15BB57E974C}" srcOrd="0" destOrd="0" presId="urn:microsoft.com/office/officeart/2005/8/layout/hierarchy4"/>
    <dgm:cxn modelId="{D2A3E9B4-9055-43EB-9686-3316F402D6BD}" type="presParOf" srcId="{F0468D08-7CE2-47E4-8FC4-C15BB57E974C}" destId="{69212531-FBDA-4006-BB74-51335BA6F411}" srcOrd="0" destOrd="0" presId="urn:microsoft.com/office/officeart/2005/8/layout/hierarchy4"/>
    <dgm:cxn modelId="{1FE12393-58AA-45C8-81E6-09F73C878F0D}" type="presParOf" srcId="{F0468D08-7CE2-47E4-8FC4-C15BB57E974C}" destId="{C2957ADD-5FD3-4468-902F-ADA4850B4CEF}" srcOrd="1" destOrd="0" presId="urn:microsoft.com/office/officeart/2005/8/layout/hierarchy4"/>
    <dgm:cxn modelId="{0F373375-2CA4-4A7D-B9A8-B107F268DF2C}" type="presParOf" srcId="{F0468D08-7CE2-47E4-8FC4-C15BB57E974C}" destId="{63040DF6-83D2-43D2-8708-ABB848F04C1D}" srcOrd="2" destOrd="0" presId="urn:microsoft.com/office/officeart/2005/8/layout/hierarchy4"/>
    <dgm:cxn modelId="{2BEFCC2C-BB72-48D1-B32B-034BD3BB380D}" type="presParOf" srcId="{63040DF6-83D2-43D2-8708-ABB848F04C1D}" destId="{D9A11F8B-C7DF-498D-9F1E-53862CE8A7AF}" srcOrd="0" destOrd="0" presId="urn:microsoft.com/office/officeart/2005/8/layout/hierarchy4"/>
    <dgm:cxn modelId="{7483FF27-C374-4DA4-82EA-1C1A05F834E7}" type="presParOf" srcId="{D9A11F8B-C7DF-498D-9F1E-53862CE8A7AF}" destId="{760D68D9-1934-4012-8743-06D59A14A5D5}" srcOrd="0" destOrd="0" presId="urn:microsoft.com/office/officeart/2005/8/layout/hierarchy4"/>
    <dgm:cxn modelId="{E1489452-F86F-4655-9262-EDF46F58ACC6}" type="presParOf" srcId="{D9A11F8B-C7DF-498D-9F1E-53862CE8A7AF}" destId="{8480E7EF-D333-4449-A401-7CFE9D5FFC91}" srcOrd="1" destOrd="0" presId="urn:microsoft.com/office/officeart/2005/8/layout/hierarchy4"/>
    <dgm:cxn modelId="{2FC84359-0557-4753-96FF-22B0B5C66A41}" type="presParOf" srcId="{D9A11F8B-C7DF-498D-9F1E-53862CE8A7AF}" destId="{EE7C6239-BEDF-4D20-A54B-398AA234DC47}" srcOrd="2" destOrd="0" presId="urn:microsoft.com/office/officeart/2005/8/layout/hierarchy4"/>
    <dgm:cxn modelId="{D9FC1670-057D-4424-9F70-9064A72D05BB}" type="presParOf" srcId="{EE7C6239-BEDF-4D20-A54B-398AA234DC47}" destId="{82BB4CE4-4BD3-4D81-B194-576D72028523}" srcOrd="0" destOrd="0" presId="urn:microsoft.com/office/officeart/2005/8/layout/hierarchy4"/>
    <dgm:cxn modelId="{731F2FC6-CF8E-43C4-BB88-4CC6E8365646}" type="presParOf" srcId="{82BB4CE4-4BD3-4D81-B194-576D72028523}" destId="{9FCCCB4C-2E15-4034-9412-AE08363FF945}" srcOrd="0" destOrd="0" presId="urn:microsoft.com/office/officeart/2005/8/layout/hierarchy4"/>
    <dgm:cxn modelId="{2030774B-EB19-440B-8EAD-0D57350F3BC4}" type="presParOf" srcId="{82BB4CE4-4BD3-4D81-B194-576D72028523}" destId="{1285E2C4-01BE-4693-AA40-18DD7F4FEA1E}" srcOrd="1" destOrd="0" presId="urn:microsoft.com/office/officeart/2005/8/layout/hierarchy4"/>
    <dgm:cxn modelId="{44B2705D-EE56-4E73-950A-7E3C39B8C843}" type="presParOf" srcId="{EE7C6239-BEDF-4D20-A54B-398AA234DC47}" destId="{643DAA12-4343-4648-B6B4-8C80655CF099}" srcOrd="1" destOrd="0" presId="urn:microsoft.com/office/officeart/2005/8/layout/hierarchy4"/>
    <dgm:cxn modelId="{AF9FCD47-6405-4DE6-A7E7-10C80208AEDD}" type="presParOf" srcId="{EE7C6239-BEDF-4D20-A54B-398AA234DC47}" destId="{354EC12F-22E3-4C3F-86AD-9F03F37C813B}" srcOrd="2" destOrd="0" presId="urn:microsoft.com/office/officeart/2005/8/layout/hierarchy4"/>
    <dgm:cxn modelId="{CB0E5B3E-9F31-43DF-908C-33C682A5B944}" type="presParOf" srcId="{354EC12F-22E3-4C3F-86AD-9F03F37C813B}" destId="{DA3E271B-0BAA-4835-83F2-FEB827643870}" srcOrd="0" destOrd="0" presId="urn:microsoft.com/office/officeart/2005/8/layout/hierarchy4"/>
    <dgm:cxn modelId="{4ECF837C-6220-4376-88E9-A11B685279EE}" type="presParOf" srcId="{354EC12F-22E3-4C3F-86AD-9F03F37C813B}" destId="{637DD6CD-BC2A-4D0E-9D73-26C03CEF58D3}" srcOrd="1" destOrd="0" presId="urn:microsoft.com/office/officeart/2005/8/layout/hierarchy4"/>
    <dgm:cxn modelId="{C1CE07CD-5B72-44F1-BC34-3D61627E70DC}" type="presParOf" srcId="{63040DF6-83D2-43D2-8708-ABB848F04C1D}" destId="{792062BA-2402-47FC-B3FA-6D225826C694}" srcOrd="1" destOrd="0" presId="urn:microsoft.com/office/officeart/2005/8/layout/hierarchy4"/>
    <dgm:cxn modelId="{83283B3F-B75F-44D2-9AFC-E92558912CEC}" type="presParOf" srcId="{63040DF6-83D2-43D2-8708-ABB848F04C1D}" destId="{741469DF-EDE4-4FA9-9F14-442CF7C15E13}" srcOrd="2" destOrd="0" presId="urn:microsoft.com/office/officeart/2005/8/layout/hierarchy4"/>
    <dgm:cxn modelId="{6658CD5D-E815-4C19-87D2-1A1C4F232270}" type="presParOf" srcId="{741469DF-EDE4-4FA9-9F14-442CF7C15E13}" destId="{0F0B66CD-EDD0-4C6B-A2F0-A49FDBEFA8AE}" srcOrd="0" destOrd="0" presId="urn:microsoft.com/office/officeart/2005/8/layout/hierarchy4"/>
    <dgm:cxn modelId="{F73F7E53-2445-4452-9086-51129B64EE7E}" type="presParOf" srcId="{741469DF-EDE4-4FA9-9F14-442CF7C15E13}" destId="{A5A3B212-25CF-48ED-92A1-50A8B632BA57}" srcOrd="1" destOrd="0" presId="urn:microsoft.com/office/officeart/2005/8/layout/hierarchy4"/>
    <dgm:cxn modelId="{94BEBF2C-3B0B-4503-AF96-BD503D9E5AC6}" type="presParOf" srcId="{741469DF-EDE4-4FA9-9F14-442CF7C15E13}" destId="{FB226076-A3AE-4AC0-9C46-748B608895AD}" srcOrd="2" destOrd="0" presId="urn:microsoft.com/office/officeart/2005/8/layout/hierarchy4"/>
    <dgm:cxn modelId="{12AD4DC8-2465-469B-B411-AA054E0D540A}" type="presParOf" srcId="{FB226076-A3AE-4AC0-9C46-748B608895AD}" destId="{766117E3-BE3B-48BA-BF41-89C986B825CB}" srcOrd="0" destOrd="0" presId="urn:microsoft.com/office/officeart/2005/8/layout/hierarchy4"/>
    <dgm:cxn modelId="{6D59E359-1680-4B61-A1A0-B98A8A8851B9}" type="presParOf" srcId="{766117E3-BE3B-48BA-BF41-89C986B825CB}" destId="{DAE59788-A358-4320-A76A-AF0DA7894865}" srcOrd="0" destOrd="0" presId="urn:microsoft.com/office/officeart/2005/8/layout/hierarchy4"/>
    <dgm:cxn modelId="{A5A4E617-A6DB-48CE-8F8C-9839E767C915}" type="presParOf" srcId="{766117E3-BE3B-48BA-BF41-89C986B825CB}" destId="{4E5E5A47-E8B2-476D-BCED-4817494D070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0D1D5F-9F03-4B6B-84F7-08ADE080795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EFF40C7-75E5-4D36-B301-A00AF0DAF8F1}">
      <dgm:prSet phldrT="[Text]"/>
      <dgm:spPr/>
      <dgm:t>
        <a:bodyPr/>
        <a:lstStyle/>
        <a:p>
          <a:r>
            <a:rPr lang="en-US" dirty="0"/>
            <a:t>Windows</a:t>
          </a:r>
        </a:p>
      </dgm:t>
    </dgm:pt>
    <dgm:pt modelId="{F6B4F690-C504-4D18-9DC7-B530713C687D}" type="parTrans" cxnId="{5964467F-A625-41F2-A2AF-771E3E70A6F0}">
      <dgm:prSet/>
      <dgm:spPr/>
      <dgm:t>
        <a:bodyPr/>
        <a:lstStyle/>
        <a:p>
          <a:endParaRPr lang="en-US"/>
        </a:p>
      </dgm:t>
    </dgm:pt>
    <dgm:pt modelId="{77A359A4-6CDD-47B2-A127-0C87E686853A}" type="sibTrans" cxnId="{5964467F-A625-41F2-A2AF-771E3E70A6F0}">
      <dgm:prSet/>
      <dgm:spPr/>
      <dgm:t>
        <a:bodyPr/>
        <a:lstStyle/>
        <a:p>
          <a:endParaRPr lang="en-US"/>
        </a:p>
      </dgm:t>
    </dgm:pt>
    <dgm:pt modelId="{3DAE7B40-D27F-482F-A06A-21703F8DCFAB}">
      <dgm:prSet phldrT="[Text]"/>
      <dgm:spPr/>
      <dgm:t>
        <a:bodyPr/>
        <a:lstStyle/>
        <a:p>
          <a:r>
            <a:rPr lang="en-US" dirty="0"/>
            <a:t>Linux</a:t>
          </a:r>
        </a:p>
      </dgm:t>
    </dgm:pt>
    <dgm:pt modelId="{910D26B1-2EA1-4837-8678-CE12C97A8C47}" type="parTrans" cxnId="{7F10E48C-F7BD-4020-8B9E-1D72AC533C73}">
      <dgm:prSet/>
      <dgm:spPr/>
      <dgm:t>
        <a:bodyPr/>
        <a:lstStyle/>
        <a:p>
          <a:endParaRPr lang="en-US"/>
        </a:p>
      </dgm:t>
    </dgm:pt>
    <dgm:pt modelId="{4EC47135-1C61-4A65-9931-4FFD1F27679E}" type="sibTrans" cxnId="{7F10E48C-F7BD-4020-8B9E-1D72AC533C73}">
      <dgm:prSet/>
      <dgm:spPr/>
      <dgm:t>
        <a:bodyPr/>
        <a:lstStyle/>
        <a:p>
          <a:endParaRPr lang="en-US"/>
        </a:p>
      </dgm:t>
    </dgm:pt>
    <dgm:pt modelId="{76443D68-CAA4-4BB4-935E-44A44C546D81}">
      <dgm:prSet phldrT="[Text]"/>
      <dgm:spPr/>
      <dgm:t>
        <a:bodyPr/>
        <a:lstStyle/>
        <a:p>
          <a:r>
            <a:rPr lang="en-US" dirty="0"/>
            <a:t>Mac OS</a:t>
          </a:r>
        </a:p>
      </dgm:t>
    </dgm:pt>
    <dgm:pt modelId="{161D3C99-60B8-432C-9B93-A011AE8B6823}" type="parTrans" cxnId="{9AF705B4-4043-423B-9885-E99F3EDFA129}">
      <dgm:prSet/>
      <dgm:spPr/>
      <dgm:t>
        <a:bodyPr/>
        <a:lstStyle/>
        <a:p>
          <a:endParaRPr lang="en-US"/>
        </a:p>
      </dgm:t>
    </dgm:pt>
    <dgm:pt modelId="{F0FAE92B-4805-4993-B9B3-B4F10A23496D}" type="sibTrans" cxnId="{9AF705B4-4043-423B-9885-E99F3EDFA129}">
      <dgm:prSet/>
      <dgm:spPr/>
      <dgm:t>
        <a:bodyPr/>
        <a:lstStyle/>
        <a:p>
          <a:endParaRPr lang="en-US"/>
        </a:p>
      </dgm:t>
    </dgm:pt>
    <dgm:pt modelId="{B6DCB483-7F69-47E2-B829-20B7B23F9158}" type="pres">
      <dgm:prSet presAssocID="{1A0D1D5F-9F03-4B6B-84F7-08ADE080795F}" presName="compositeShape" presStyleCnt="0">
        <dgm:presLayoutVars>
          <dgm:chMax val="7"/>
          <dgm:dir/>
          <dgm:resizeHandles val="exact"/>
        </dgm:presLayoutVars>
      </dgm:prSet>
      <dgm:spPr/>
    </dgm:pt>
    <dgm:pt modelId="{B04500D6-91E0-4A48-A954-12A7316F4D92}" type="pres">
      <dgm:prSet presAssocID="{CEFF40C7-75E5-4D36-B301-A00AF0DAF8F1}" presName="circ1" presStyleLbl="vennNode1" presStyleIdx="0" presStyleCnt="3"/>
      <dgm:spPr/>
    </dgm:pt>
    <dgm:pt modelId="{1D0A50EF-66C3-4579-A081-65A60E2E2326}" type="pres">
      <dgm:prSet presAssocID="{CEFF40C7-75E5-4D36-B301-A00AF0DAF8F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B9A251-23FA-4334-9045-5BDBB6146F69}" type="pres">
      <dgm:prSet presAssocID="{3DAE7B40-D27F-482F-A06A-21703F8DCFAB}" presName="circ2" presStyleLbl="vennNode1" presStyleIdx="1" presStyleCnt="3"/>
      <dgm:spPr/>
    </dgm:pt>
    <dgm:pt modelId="{A07811C8-9504-4366-A8ED-E541019B6898}" type="pres">
      <dgm:prSet presAssocID="{3DAE7B40-D27F-482F-A06A-21703F8DCFA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8808AF2-296F-4D18-B559-0BA912BAC782}" type="pres">
      <dgm:prSet presAssocID="{76443D68-CAA4-4BB4-935E-44A44C546D81}" presName="circ3" presStyleLbl="vennNode1" presStyleIdx="2" presStyleCnt="3"/>
      <dgm:spPr/>
    </dgm:pt>
    <dgm:pt modelId="{D46F06E1-2880-4B89-8FA4-BB5BEDD6A1BD}" type="pres">
      <dgm:prSet presAssocID="{76443D68-CAA4-4BB4-935E-44A44C546D8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BD56816-2E2C-4174-B605-394F72DF0A04}" type="presOf" srcId="{3DAE7B40-D27F-482F-A06A-21703F8DCFAB}" destId="{A07811C8-9504-4366-A8ED-E541019B6898}" srcOrd="1" destOrd="0" presId="urn:microsoft.com/office/officeart/2005/8/layout/venn1"/>
    <dgm:cxn modelId="{DE60105C-88F0-4C99-9946-125280341742}" type="presOf" srcId="{3DAE7B40-D27F-482F-A06A-21703F8DCFAB}" destId="{A4B9A251-23FA-4334-9045-5BDBB6146F69}" srcOrd="0" destOrd="0" presId="urn:microsoft.com/office/officeart/2005/8/layout/venn1"/>
    <dgm:cxn modelId="{9E9F714E-FC91-413D-AB31-9EED6D8CBAEA}" type="presOf" srcId="{CEFF40C7-75E5-4D36-B301-A00AF0DAF8F1}" destId="{1D0A50EF-66C3-4579-A081-65A60E2E2326}" srcOrd="1" destOrd="0" presId="urn:microsoft.com/office/officeart/2005/8/layout/venn1"/>
    <dgm:cxn modelId="{A97EFE53-782B-43FD-BA46-4C463A623EF9}" type="presOf" srcId="{76443D68-CAA4-4BB4-935E-44A44C546D81}" destId="{D46F06E1-2880-4B89-8FA4-BB5BEDD6A1BD}" srcOrd="1" destOrd="0" presId="urn:microsoft.com/office/officeart/2005/8/layout/venn1"/>
    <dgm:cxn modelId="{5964467F-A625-41F2-A2AF-771E3E70A6F0}" srcId="{1A0D1D5F-9F03-4B6B-84F7-08ADE080795F}" destId="{CEFF40C7-75E5-4D36-B301-A00AF0DAF8F1}" srcOrd="0" destOrd="0" parTransId="{F6B4F690-C504-4D18-9DC7-B530713C687D}" sibTransId="{77A359A4-6CDD-47B2-A127-0C87E686853A}"/>
    <dgm:cxn modelId="{74371288-3C0D-48D0-A206-BB71C995D794}" type="presOf" srcId="{76443D68-CAA4-4BB4-935E-44A44C546D81}" destId="{F8808AF2-296F-4D18-B559-0BA912BAC782}" srcOrd="0" destOrd="0" presId="urn:microsoft.com/office/officeart/2005/8/layout/venn1"/>
    <dgm:cxn modelId="{7F10E48C-F7BD-4020-8B9E-1D72AC533C73}" srcId="{1A0D1D5F-9F03-4B6B-84F7-08ADE080795F}" destId="{3DAE7B40-D27F-482F-A06A-21703F8DCFAB}" srcOrd="1" destOrd="0" parTransId="{910D26B1-2EA1-4837-8678-CE12C97A8C47}" sibTransId="{4EC47135-1C61-4A65-9931-4FFD1F27679E}"/>
    <dgm:cxn modelId="{9AF705B4-4043-423B-9885-E99F3EDFA129}" srcId="{1A0D1D5F-9F03-4B6B-84F7-08ADE080795F}" destId="{76443D68-CAA4-4BB4-935E-44A44C546D81}" srcOrd="2" destOrd="0" parTransId="{161D3C99-60B8-432C-9B93-A011AE8B6823}" sibTransId="{F0FAE92B-4805-4993-B9B3-B4F10A23496D}"/>
    <dgm:cxn modelId="{C53038D5-EE43-4155-ABF4-E866245F2B52}" type="presOf" srcId="{CEFF40C7-75E5-4D36-B301-A00AF0DAF8F1}" destId="{B04500D6-91E0-4A48-A954-12A7316F4D92}" srcOrd="0" destOrd="0" presId="urn:microsoft.com/office/officeart/2005/8/layout/venn1"/>
    <dgm:cxn modelId="{E0998DD7-7ACA-4FAD-AD45-7A8FD1B43EE4}" type="presOf" srcId="{1A0D1D5F-9F03-4B6B-84F7-08ADE080795F}" destId="{B6DCB483-7F69-47E2-B829-20B7B23F9158}" srcOrd="0" destOrd="0" presId="urn:microsoft.com/office/officeart/2005/8/layout/venn1"/>
    <dgm:cxn modelId="{2CC3699F-5405-4A5C-BFBC-C3FC8D7ECBD3}" type="presParOf" srcId="{B6DCB483-7F69-47E2-B829-20B7B23F9158}" destId="{B04500D6-91E0-4A48-A954-12A7316F4D92}" srcOrd="0" destOrd="0" presId="urn:microsoft.com/office/officeart/2005/8/layout/venn1"/>
    <dgm:cxn modelId="{435E7D66-D5FB-47E6-97DC-AD4754A7C3B9}" type="presParOf" srcId="{B6DCB483-7F69-47E2-B829-20B7B23F9158}" destId="{1D0A50EF-66C3-4579-A081-65A60E2E2326}" srcOrd="1" destOrd="0" presId="urn:microsoft.com/office/officeart/2005/8/layout/venn1"/>
    <dgm:cxn modelId="{109AD8D3-6853-470A-BF4E-22733FEE6F60}" type="presParOf" srcId="{B6DCB483-7F69-47E2-B829-20B7B23F9158}" destId="{A4B9A251-23FA-4334-9045-5BDBB6146F69}" srcOrd="2" destOrd="0" presId="urn:microsoft.com/office/officeart/2005/8/layout/venn1"/>
    <dgm:cxn modelId="{77640E85-A1AE-4FB0-BC87-662524991492}" type="presParOf" srcId="{B6DCB483-7F69-47E2-B829-20B7B23F9158}" destId="{A07811C8-9504-4366-A8ED-E541019B6898}" srcOrd="3" destOrd="0" presId="urn:microsoft.com/office/officeart/2005/8/layout/venn1"/>
    <dgm:cxn modelId="{AEE137C6-4A5F-4EE9-B43F-74074CE5473B}" type="presParOf" srcId="{B6DCB483-7F69-47E2-B829-20B7B23F9158}" destId="{F8808AF2-296F-4D18-B559-0BA912BAC782}" srcOrd="4" destOrd="0" presId="urn:microsoft.com/office/officeart/2005/8/layout/venn1"/>
    <dgm:cxn modelId="{1F7D37B4-3B13-4752-BC1B-D8DE797458DD}" type="presParOf" srcId="{B6DCB483-7F69-47E2-B829-20B7B23F9158}" destId="{D46F06E1-2880-4B89-8FA4-BB5BEDD6A1B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12531-FBDA-4006-BB74-51335BA6F411}">
      <dsp:nvSpPr>
        <dsp:cNvPr id="0" name=""/>
        <dsp:cNvSpPr/>
      </dsp:nvSpPr>
      <dsp:spPr>
        <a:xfrm>
          <a:off x="575" y="421"/>
          <a:ext cx="5016577" cy="1015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I/O</a:t>
          </a:r>
        </a:p>
      </dsp:txBody>
      <dsp:txXfrm>
        <a:off x="30306" y="30152"/>
        <a:ext cx="4957115" cy="955615"/>
      </dsp:txXfrm>
    </dsp:sp>
    <dsp:sp modelId="{760D68D9-1934-4012-8743-06D59A14A5D5}">
      <dsp:nvSpPr>
        <dsp:cNvPr id="0" name=""/>
        <dsp:cNvSpPr/>
      </dsp:nvSpPr>
      <dsp:spPr>
        <a:xfrm>
          <a:off x="575" y="1103995"/>
          <a:ext cx="3276983" cy="1015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Thread</a:t>
          </a:r>
        </a:p>
      </dsp:txBody>
      <dsp:txXfrm>
        <a:off x="30306" y="1133726"/>
        <a:ext cx="3217521" cy="955615"/>
      </dsp:txXfrm>
    </dsp:sp>
    <dsp:sp modelId="{9FCCCB4C-2E15-4034-9412-AE08363FF945}">
      <dsp:nvSpPr>
        <dsp:cNvPr id="0" name=""/>
        <dsp:cNvSpPr/>
      </dsp:nvSpPr>
      <dsp:spPr>
        <a:xfrm>
          <a:off x="575" y="2207569"/>
          <a:ext cx="1604791" cy="1015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Config</a:t>
          </a:r>
        </a:p>
      </dsp:txBody>
      <dsp:txXfrm>
        <a:off x="30306" y="2237300"/>
        <a:ext cx="1545329" cy="955615"/>
      </dsp:txXfrm>
    </dsp:sp>
    <dsp:sp modelId="{DA3E271B-0BAA-4835-83F2-FEB827643870}">
      <dsp:nvSpPr>
        <dsp:cNvPr id="0" name=""/>
        <dsp:cNvSpPr/>
      </dsp:nvSpPr>
      <dsp:spPr>
        <a:xfrm>
          <a:off x="1672768" y="2207569"/>
          <a:ext cx="1604791" cy="1015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I/O</a:t>
          </a:r>
        </a:p>
      </dsp:txBody>
      <dsp:txXfrm>
        <a:off x="1702499" y="2237300"/>
        <a:ext cx="1545329" cy="955615"/>
      </dsp:txXfrm>
    </dsp:sp>
    <dsp:sp modelId="{0F0B66CD-EDD0-4C6B-A2F0-A49FDBEFA8AE}">
      <dsp:nvSpPr>
        <dsp:cNvPr id="0" name=""/>
        <dsp:cNvSpPr/>
      </dsp:nvSpPr>
      <dsp:spPr>
        <a:xfrm>
          <a:off x="3412361" y="1103995"/>
          <a:ext cx="1604791" cy="1015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Web</a:t>
          </a:r>
        </a:p>
      </dsp:txBody>
      <dsp:txXfrm>
        <a:off x="3442092" y="1133726"/>
        <a:ext cx="1545329" cy="955615"/>
      </dsp:txXfrm>
    </dsp:sp>
    <dsp:sp modelId="{DAE59788-A358-4320-A76A-AF0DA7894865}">
      <dsp:nvSpPr>
        <dsp:cNvPr id="0" name=""/>
        <dsp:cNvSpPr/>
      </dsp:nvSpPr>
      <dsp:spPr>
        <a:xfrm>
          <a:off x="3412361" y="2207569"/>
          <a:ext cx="1604791" cy="1015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usw</a:t>
          </a:r>
          <a:r>
            <a:rPr lang="en-US" sz="3700" kern="1200" dirty="0"/>
            <a:t>.</a:t>
          </a:r>
        </a:p>
      </dsp:txBody>
      <dsp:txXfrm>
        <a:off x="3442092" y="2237300"/>
        <a:ext cx="1545329" cy="955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500D6-91E0-4A48-A954-12A7316F4D92}">
      <dsp:nvSpPr>
        <dsp:cNvPr id="0" name=""/>
        <dsp:cNvSpPr/>
      </dsp:nvSpPr>
      <dsp:spPr>
        <a:xfrm>
          <a:off x="1266312" y="38714"/>
          <a:ext cx="1858297" cy="18582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Windows</a:t>
          </a:r>
        </a:p>
      </dsp:txBody>
      <dsp:txXfrm>
        <a:off x="1514085" y="363916"/>
        <a:ext cx="1362751" cy="836233"/>
      </dsp:txXfrm>
    </dsp:sp>
    <dsp:sp modelId="{A4B9A251-23FA-4334-9045-5BDBB6146F69}">
      <dsp:nvSpPr>
        <dsp:cNvPr id="0" name=""/>
        <dsp:cNvSpPr/>
      </dsp:nvSpPr>
      <dsp:spPr>
        <a:xfrm>
          <a:off x="1936848" y="1200150"/>
          <a:ext cx="1858297" cy="18582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Linux</a:t>
          </a:r>
        </a:p>
      </dsp:txBody>
      <dsp:txXfrm>
        <a:off x="2505177" y="1680210"/>
        <a:ext cx="1114978" cy="1022063"/>
      </dsp:txXfrm>
    </dsp:sp>
    <dsp:sp modelId="{F8808AF2-296F-4D18-B559-0BA912BAC782}">
      <dsp:nvSpPr>
        <dsp:cNvPr id="0" name=""/>
        <dsp:cNvSpPr/>
      </dsp:nvSpPr>
      <dsp:spPr>
        <a:xfrm>
          <a:off x="595777" y="1200150"/>
          <a:ext cx="1858297" cy="18582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Mac OS</a:t>
          </a:r>
        </a:p>
      </dsp:txBody>
      <dsp:txXfrm>
        <a:off x="770766" y="1680210"/>
        <a:ext cx="1114978" cy="1022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34E2C54-86BF-490D-90D8-ACB2DF1B63A4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E124224-419A-407C-A54D-2EF5483EF5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396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E244-D2A9-438B-8C69-35D967A1D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DA366-713D-40D2-A75F-EE42E15F4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37F91-A53A-483D-B1B0-254F82CC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C695-0111-4DF8-B015-53D2F318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B74CD-1957-4D36-91A1-73DC012C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5CCB53-B9C1-46DD-BE21-9ED5F0A55F8A}" type="slidenum">
              <a:rPr lang="de-DE" smtClean="0"/>
              <a:t>‹Nr.›</a:t>
            </a:fld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A17E06-5AA1-4C83-A409-D92AA6EB2DB0}"/>
              </a:ext>
            </a:extLst>
          </p:cNvPr>
          <p:cNvGrpSpPr/>
          <p:nvPr userDrawn="1"/>
        </p:nvGrpSpPr>
        <p:grpSpPr>
          <a:xfrm>
            <a:off x="238220" y="206336"/>
            <a:ext cx="3493248" cy="1019327"/>
            <a:chOff x="2800460" y="5258565"/>
            <a:chExt cx="3493248" cy="10193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9F25B-6358-4BD2-AB92-AD1E4BE93B63}"/>
                </a:ext>
              </a:extLst>
            </p:cNvPr>
            <p:cNvSpPr txBox="1"/>
            <p:nvPr/>
          </p:nvSpPr>
          <p:spPr>
            <a:xfrm>
              <a:off x="2800460" y="5258565"/>
              <a:ext cx="349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Online on-</a:t>
              </a:r>
              <a:r>
                <a:rPr lang="de-DE" sz="1800" dirty="0" err="1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demand</a:t>
              </a:r>
              <a:r>
                <a:rPr lang="de-DE" sz="18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Project Support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F1FF79-5C19-4A72-B064-6A46D0D6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054" y="5809993"/>
              <a:ext cx="392257" cy="3634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F0FD86-0617-470A-B080-CD3CC08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513" y="5826496"/>
              <a:ext cx="349639" cy="3496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BE5F7B-50CE-428C-AE92-64C82ADEB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4606" y="5721127"/>
              <a:ext cx="568128" cy="55676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492EBE-178B-49C4-83DB-362E3D8E0C93}"/>
              </a:ext>
            </a:extLst>
          </p:cNvPr>
          <p:cNvGrpSpPr/>
          <p:nvPr userDrawn="1"/>
        </p:nvGrpSpPr>
        <p:grpSpPr>
          <a:xfrm>
            <a:off x="0" y="6027175"/>
            <a:ext cx="12192000" cy="830825"/>
            <a:chOff x="142568" y="6061486"/>
            <a:chExt cx="12192000" cy="8308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0B056D-F08A-4251-9D0C-E0794D4B1CC7}"/>
                </a:ext>
              </a:extLst>
            </p:cNvPr>
            <p:cNvSpPr/>
            <p:nvPr userDrawn="1"/>
          </p:nvSpPr>
          <p:spPr>
            <a:xfrm>
              <a:off x="142568" y="6061486"/>
              <a:ext cx="12192000" cy="830825"/>
            </a:xfrm>
            <a:prstGeom prst="rect">
              <a:avLst/>
            </a:prstGeom>
            <a:solidFill>
              <a:srgbClr val="002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C6B263FD-7ABC-4D8E-8C8B-22E4BACE2C5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09136" y="6263047"/>
              <a:ext cx="9144000" cy="4301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solidFill>
                    <a:schemeClr val="bg1"/>
                  </a:solidFill>
                </a:rPr>
                <a:t>Thorsten Kansy (tkansy@dotnetconsulting.eu)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D934FE-CF43-4072-B194-41B5A35FA7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3B753B"/>
              </a:clrFrom>
              <a:clrTo>
                <a:srgbClr val="3B75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68" y="3016273"/>
            <a:ext cx="1523938" cy="30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05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DB1E-0A52-48B0-A139-F4C3772C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A0BAE-E849-4855-9C08-D9EF6CBAF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5D18E-97E7-4442-8A29-6034057A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0506A12-7683-4999-8BDC-F17842600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92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487E5-23BE-42B3-8B1C-7C7DAA752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CC31F-0687-47D6-9215-05DE38F21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0FE1F-D714-4189-B075-D1F2FE05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33C022C-ADDC-4053-83FE-DAC99C57B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899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E244-D2A9-438B-8C69-35D967A1D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DA366-713D-40D2-A75F-EE42E15F4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37F91-A53A-483D-B1B0-254F82CC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C695-0111-4DF8-B015-53D2F318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B74CD-1957-4D36-91A1-73DC012C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5CCB53-B9C1-46DD-BE21-9ED5F0A55F8A}" type="slidenum">
              <a:rPr lang="de-DE" smtClean="0"/>
              <a:t>‹Nr.›</a:t>
            </a:fld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A17E06-5AA1-4C83-A409-D92AA6EB2DB0}"/>
              </a:ext>
            </a:extLst>
          </p:cNvPr>
          <p:cNvGrpSpPr/>
          <p:nvPr userDrawn="1"/>
        </p:nvGrpSpPr>
        <p:grpSpPr>
          <a:xfrm>
            <a:off x="238220" y="206336"/>
            <a:ext cx="3493248" cy="1019327"/>
            <a:chOff x="2800460" y="5258565"/>
            <a:chExt cx="3493248" cy="10193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9F25B-6358-4BD2-AB92-AD1E4BE93B63}"/>
                </a:ext>
              </a:extLst>
            </p:cNvPr>
            <p:cNvSpPr txBox="1"/>
            <p:nvPr/>
          </p:nvSpPr>
          <p:spPr>
            <a:xfrm>
              <a:off x="2800460" y="5258565"/>
              <a:ext cx="349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Online on-</a:t>
              </a:r>
              <a:r>
                <a:rPr lang="de-DE" sz="1800" dirty="0" err="1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demand</a:t>
              </a:r>
              <a:r>
                <a:rPr lang="de-DE" sz="18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Project Support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F1FF79-5C19-4A72-B064-6A46D0D6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054" y="5809993"/>
              <a:ext cx="392257" cy="3634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F0FD86-0617-470A-B080-CD3CC08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513" y="5826496"/>
              <a:ext cx="349639" cy="3496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BE5F7B-50CE-428C-AE92-64C82ADEB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4606" y="5721127"/>
              <a:ext cx="568128" cy="55676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492EBE-178B-49C4-83DB-362E3D8E0C93}"/>
              </a:ext>
            </a:extLst>
          </p:cNvPr>
          <p:cNvGrpSpPr/>
          <p:nvPr userDrawn="1"/>
        </p:nvGrpSpPr>
        <p:grpSpPr>
          <a:xfrm>
            <a:off x="0" y="6027175"/>
            <a:ext cx="12192000" cy="830825"/>
            <a:chOff x="142568" y="6061486"/>
            <a:chExt cx="12192000" cy="8308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0B056D-F08A-4251-9D0C-E0794D4B1CC7}"/>
                </a:ext>
              </a:extLst>
            </p:cNvPr>
            <p:cNvSpPr/>
            <p:nvPr userDrawn="1"/>
          </p:nvSpPr>
          <p:spPr>
            <a:xfrm>
              <a:off x="142568" y="6061486"/>
              <a:ext cx="12192000" cy="830825"/>
            </a:xfrm>
            <a:prstGeom prst="rect">
              <a:avLst/>
            </a:prstGeom>
            <a:solidFill>
              <a:srgbClr val="002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C6B263FD-7ABC-4D8E-8C8B-22E4BACE2C5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09136" y="6263047"/>
              <a:ext cx="9144000" cy="4301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solidFill>
                    <a:schemeClr val="bg1"/>
                  </a:solidFill>
                </a:rPr>
                <a:t>Thorsten Kansy (tkansy@dotnetconsulting.eu)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D934FE-CF43-4072-B194-41B5A35FA7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3B753B"/>
              </a:clrFrom>
              <a:clrTo>
                <a:srgbClr val="3B75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68" y="3016273"/>
            <a:ext cx="1523938" cy="30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87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754-FDED-42E3-A2D3-01AF58F0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F9FB-1CF0-46B4-9123-E1809AFC8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D343C-FBA4-44B5-99B4-917BD780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F8E7540-4014-43F6-B8E3-6F531AF0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49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7D67-D00B-46E0-9DF7-A4F0C955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3900"/>
            <a:ext cx="12192000" cy="1298575"/>
          </a:xfrm>
          <a:solidFill>
            <a:srgbClr val="002B66">
              <a:alpha val="80000"/>
            </a:srgbClr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29BC8-647E-42C7-ADF0-2A91457B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BED8-D667-4749-A530-202DE7F75F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A6F8F-43B4-4D7B-8012-BCD1F10D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31255-548D-4793-B085-5C556087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5CCB53-B9C1-46DD-BE21-9ED5F0A55F8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F9CF23-72A1-497B-9732-6891D3EB5731}"/>
              </a:ext>
            </a:extLst>
          </p:cNvPr>
          <p:cNvSpPr txBox="1">
            <a:spLocks/>
          </p:cNvSpPr>
          <p:nvPr userDrawn="1"/>
        </p:nvSpPr>
        <p:spPr>
          <a:xfrm>
            <a:off x="-6350" y="6302375"/>
            <a:ext cx="12192000" cy="450850"/>
          </a:xfrm>
          <a:prstGeom prst="rect">
            <a:avLst/>
          </a:prstGeom>
          <a:solidFill>
            <a:srgbClr val="002B66"/>
          </a:solidFill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7508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14DF-AE53-4CC6-9217-6E7BD6B1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B8C6-E266-4A77-9842-44EC8AE07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04FE8-8EA5-4221-BA06-E1B037F7C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CA4E-0FD9-49E9-91F4-4C9B299C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9FECBD5C-8D2C-4F18-A248-99F94E006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346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C893-A4BF-4C47-8EC6-F7BB01EB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E4D24-A4AA-4784-955C-674629D25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FA83D-8C8D-46A9-920C-D512B9C70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E29CF-3BE0-4CDD-81C4-2C09AF38F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D8BFC0-CFC1-466A-9BF5-412C53D8C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2BCA5-164B-4809-89F7-E84D89F4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30C30-F720-42A9-8ABA-6EAC74D8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228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3D86-51AD-442C-B07E-541EA5DF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6A4F1-FE8E-47B3-AE7B-133AC1FCD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C34A8A4-BE08-4F8C-B36E-EB8468AC6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60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BB5A6-3458-4255-9D77-DE5F33EE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6448687C-1233-4FC0-9A0F-5A04A3E06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286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33CB-EABB-4ED2-B15B-4B5128A0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D7F4-B52A-48B9-8749-15B848883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12AEF-AEE4-409C-BCEB-52FCF727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BC36A-6EE2-456B-A3EC-900D8E19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5412E7BE-71CA-481E-A275-5BE1609DB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8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754-FDED-42E3-A2D3-01AF58F0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F9FB-1CF0-46B4-9123-E1809AFC8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D343C-FBA4-44B5-99B4-917BD780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F8E7540-4014-43F6-B8E3-6F531AF0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05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BA14-42E5-4289-AFA7-854CCAF2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8F361-7DB5-47A8-BCEC-820387EDD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17730-5D48-46F9-A56B-0357A607C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E4BAB-E2F1-46DE-A1E6-279122D2B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7FF87AD2-3E92-467C-839D-648B9754B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915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DB1E-0A52-48B0-A139-F4C3772C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A0BAE-E849-4855-9C08-D9EF6CBAF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5D18E-97E7-4442-8A29-6034057A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0506A12-7683-4999-8BDC-F17842600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50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487E5-23BE-42B3-8B1C-7C7DAA752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CC31F-0687-47D6-9215-05DE38F21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0FE1F-D714-4189-B075-D1F2FE05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33C022C-ADDC-4053-83FE-DAC99C57B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07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7D67-D00B-46E0-9DF7-A4F0C955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3900"/>
            <a:ext cx="12192000" cy="1298575"/>
          </a:xfrm>
          <a:solidFill>
            <a:srgbClr val="002B66">
              <a:alpha val="80000"/>
            </a:srgbClr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29BC8-647E-42C7-ADF0-2A91457B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BED8-D667-4749-A530-202DE7F75F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A6F8F-43B4-4D7B-8012-BCD1F10D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31255-548D-4793-B085-5C556087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5CCB53-B9C1-46DD-BE21-9ED5F0A55F8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F9CF23-72A1-497B-9732-6891D3EB5731}"/>
              </a:ext>
            </a:extLst>
          </p:cNvPr>
          <p:cNvSpPr txBox="1">
            <a:spLocks/>
          </p:cNvSpPr>
          <p:nvPr userDrawn="1"/>
        </p:nvSpPr>
        <p:spPr>
          <a:xfrm>
            <a:off x="-6350" y="6302375"/>
            <a:ext cx="12192000" cy="450850"/>
          </a:xfrm>
          <a:prstGeom prst="rect">
            <a:avLst/>
          </a:prstGeom>
          <a:solidFill>
            <a:srgbClr val="002B66"/>
          </a:solidFill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318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14DF-AE53-4CC6-9217-6E7BD6B1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B8C6-E266-4A77-9842-44EC8AE07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04FE8-8EA5-4221-BA06-E1B037F7C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CA4E-0FD9-49E9-91F4-4C9B299C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9FECBD5C-8D2C-4F18-A248-99F94E006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11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C893-A4BF-4C47-8EC6-F7BB01EB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E4D24-A4AA-4784-955C-674629D25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FA83D-8C8D-46A9-920C-D512B9C70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E29CF-3BE0-4CDD-81C4-2C09AF38F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D8BFC0-CFC1-466A-9BF5-412C53D8C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2BCA5-164B-4809-89F7-E84D89F4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30C30-F720-42A9-8ABA-6EAC74D8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68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3D86-51AD-442C-B07E-541EA5DF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6A4F1-FE8E-47B3-AE7B-133AC1FCD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C34A8A4-BE08-4F8C-B36E-EB8468AC6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47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BB5A6-3458-4255-9D77-DE5F33EE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6448687C-1233-4FC0-9A0F-5A04A3E06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21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33CB-EABB-4ED2-B15B-4B5128A0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D7F4-B52A-48B9-8749-15B848883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12AEF-AEE4-409C-BCEB-52FCF727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BC36A-6EE2-456B-A3EC-900D8E19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5412E7BE-71CA-481E-A275-5BE1609DB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16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BA14-42E5-4289-AFA7-854CCAF2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8F361-7DB5-47A8-BCEC-820387EDD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17730-5D48-46F9-A56B-0357A607C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E4BAB-E2F1-46DE-A1E6-279122D2B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7FF87AD2-3E92-467C-839D-648B9754B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43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EEBE7-8E7A-47B7-95AD-ED705E5C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EB685-3BCB-4C3F-8C37-541100211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B2B10-08EC-4E62-A0EB-5B3DC032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794BE-8219-4D8A-8B41-A39DFE385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60BDFA6C-343B-4F3B-AAFD-5100CE235BA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9" y="6378886"/>
            <a:ext cx="1582362" cy="3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EEBE7-8E7A-47B7-95AD-ED705E5C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EB685-3BCB-4C3F-8C37-541100211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B2B10-08EC-4E62-A0EB-5B3DC032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794BE-8219-4D8A-8B41-A39DFE385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65CCB53-B9C1-46DD-BE21-9ED5F0A55F8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939F093F-3135-4948-B1A7-FF30A78F244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6211888"/>
            <a:ext cx="2571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4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BB6DFE6-94DD-4767-935E-9F050E5A95B2}"/>
              </a:ext>
            </a:extLst>
          </p:cNvPr>
          <p:cNvGrpSpPr/>
          <p:nvPr/>
        </p:nvGrpSpPr>
        <p:grpSpPr>
          <a:xfrm>
            <a:off x="238220" y="206336"/>
            <a:ext cx="3493248" cy="1019327"/>
            <a:chOff x="2800460" y="5258565"/>
            <a:chExt cx="3493248" cy="10193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E3CF90-2A73-4AA7-8808-D3FADFC12686}"/>
                </a:ext>
              </a:extLst>
            </p:cNvPr>
            <p:cNvSpPr txBox="1"/>
            <p:nvPr/>
          </p:nvSpPr>
          <p:spPr>
            <a:xfrm>
              <a:off x="2800460" y="5258565"/>
              <a:ext cx="349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Online on-</a:t>
              </a:r>
              <a:r>
                <a:rPr lang="de-DE" sz="1800" dirty="0" err="1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demand</a:t>
              </a:r>
              <a:r>
                <a:rPr lang="de-DE" sz="18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Project Support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43A555-5D33-4608-8F39-D0E7B79A9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054" y="5809993"/>
              <a:ext cx="392257" cy="3634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4FFAE3A-233D-4012-805D-146A5A70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513" y="5826496"/>
              <a:ext cx="349639" cy="34963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5297AB0-8DE9-43D1-AC44-B7B6ED3D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4606" y="5721127"/>
              <a:ext cx="568128" cy="556765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6A399424-0266-43CD-B092-E700EB4E79D9}"/>
              </a:ext>
            </a:extLst>
          </p:cNvPr>
          <p:cNvSpPr txBox="1">
            <a:spLocks/>
          </p:cNvSpPr>
          <p:nvPr/>
        </p:nvSpPr>
        <p:spPr>
          <a:xfrm>
            <a:off x="0" y="1225663"/>
            <a:ext cx="12192000" cy="1564429"/>
          </a:xfrm>
          <a:prstGeom prst="rect">
            <a:avLst/>
          </a:prstGeom>
          <a:solidFill>
            <a:srgbClr val="002B66">
              <a:alpha val="80000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EF Core 6.0</a:t>
            </a:r>
          </a:p>
          <a:p>
            <a:endParaRPr lang="de-D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044C-5131-4677-B339-6163693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Unterstützte Database-Provider</a:t>
            </a:r>
            <a:endParaRPr lang="de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F4A072-B433-4DF6-9C83-ABDF75756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453291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4583625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47188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Relationale Datenbanken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NoSQL</a:t>
                      </a:r>
                      <a:r>
                        <a:rPr lang="de-DE" dirty="0"/>
                        <a:t> Datenbanken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04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Microsoft SQL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Azure </a:t>
                      </a:r>
                      <a:r>
                        <a:rPr lang="de-DE" dirty="0" err="1"/>
                        <a:t>Cosmos</a:t>
                      </a:r>
                      <a:r>
                        <a:rPr lang="de-DE" dirty="0"/>
                        <a:t>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10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77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IBM Data Server (DB2)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832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Oracle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22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0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SQL Compact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23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48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39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811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40F3B-BEAD-47FA-9406-F2F6936B6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BE223-D8CB-4B90-A0ED-8FF9F69370DC}"/>
              </a:ext>
            </a:extLst>
          </p:cNvPr>
          <p:cNvSpPr/>
          <p:nvPr/>
        </p:nvSpPr>
        <p:spPr>
          <a:xfrm>
            <a:off x="8028963" y="2210612"/>
            <a:ext cx="745922" cy="3573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&gt;=3.0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9E92A4-4188-431D-800D-D0BA324EF760}"/>
              </a:ext>
            </a:extLst>
          </p:cNvPr>
          <p:cNvSpPr/>
          <p:nvPr/>
        </p:nvSpPr>
        <p:spPr>
          <a:xfrm>
            <a:off x="2300680" y="4057588"/>
            <a:ext cx="745922" cy="3573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&gt;=2.2</a:t>
            </a:r>
          </a:p>
        </p:txBody>
      </p:sp>
    </p:spTree>
    <p:extLst>
      <p:ext uri="{BB962C8B-B14F-4D97-AF65-F5344CB8AC3E}">
        <p14:creationId xmlns:p14="http://schemas.microsoft.com/office/powerpoint/2010/main" val="7401311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DbSet.FromSql</a:t>
            </a:r>
            <a:r>
              <a:rPr lang="de-DE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100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2840182"/>
            <a:ext cx="9776927" cy="3383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Parameter definieren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DbParameter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searchTermPar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SqlParameter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"@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SearchTerm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SqlDbType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.VarChar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50);</a:t>
            </a:r>
          </a:p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searchTerm.Value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searchFor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Ausführen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query1 =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FromSqlRaw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"EXEC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dbo.usp_GetSpeaker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SearchTerm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searchTermPar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EDCFE-A353-40FD-AA06-859D9F2D3508}"/>
              </a:ext>
            </a:extLst>
          </p:cNvPr>
          <p:cNvSpPr txBox="1"/>
          <p:nvPr/>
        </p:nvSpPr>
        <p:spPr>
          <a:xfrm>
            <a:off x="838200" y="2337747"/>
            <a:ext cx="97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 via </a:t>
            </a:r>
            <a:r>
              <a:rPr lang="de-DE" dirty="0" err="1"/>
              <a:t>DbParameter</a:t>
            </a:r>
            <a:r>
              <a:rPr lang="de-DE" dirty="0"/>
              <a:t>-Implementierung mit Werten bestücken</a:t>
            </a:r>
          </a:p>
        </p:txBody>
      </p:sp>
    </p:spTree>
    <p:extLst>
      <p:ext uri="{BB962C8B-B14F-4D97-AF65-F5344CB8AC3E}">
        <p14:creationId xmlns:p14="http://schemas.microsoft.com/office/powerpoint/2010/main" val="15606418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DbSet.FromSqlRaw</a:t>
            </a:r>
            <a:r>
              <a:rPr lang="de-DE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101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2840183"/>
            <a:ext cx="9776927" cy="16696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Ausführen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query2 =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FromSql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"EXEC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dbo.usp_GetSpeaker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'{0}'"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9E85C-80B8-4FF7-9C71-BEAA54B99142}"/>
              </a:ext>
            </a:extLst>
          </p:cNvPr>
          <p:cNvSpPr txBox="1"/>
          <p:nvPr/>
        </p:nvSpPr>
        <p:spPr>
          <a:xfrm>
            <a:off x="838200" y="2337747"/>
            <a:ext cx="97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 via </a:t>
            </a:r>
            <a:r>
              <a:rPr lang="de-DE" dirty="0" err="1"/>
              <a:t>String.Format</a:t>
            </a:r>
            <a:r>
              <a:rPr lang="de-DE" dirty="0"/>
              <a:t> mit Werten bestücken</a:t>
            </a:r>
          </a:p>
        </p:txBody>
      </p:sp>
    </p:spTree>
    <p:extLst>
      <p:ext uri="{BB962C8B-B14F-4D97-AF65-F5344CB8AC3E}">
        <p14:creationId xmlns:p14="http://schemas.microsoft.com/office/powerpoint/2010/main" val="19106150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DbSet.FromSqlInterpolated</a:t>
            </a:r>
            <a:r>
              <a:rPr lang="de-DE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102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2840183"/>
            <a:ext cx="9776927" cy="1580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Ausführen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query3 =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FromSqlFromSqlInterpolated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"EXEC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dbo.usp_GetSpeaker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'{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searchFor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}'"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56EAD-1EB7-4E44-9006-0DF583260F10}"/>
              </a:ext>
            </a:extLst>
          </p:cNvPr>
          <p:cNvSpPr txBox="1"/>
          <p:nvPr/>
        </p:nvSpPr>
        <p:spPr>
          <a:xfrm>
            <a:off x="838200" y="2337747"/>
            <a:ext cx="97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Query via String Interpolation mit Werten bestücken</a:t>
            </a:r>
          </a:p>
        </p:txBody>
      </p:sp>
    </p:spTree>
    <p:extLst>
      <p:ext uri="{BB962C8B-B14F-4D97-AF65-F5344CB8AC3E}">
        <p14:creationId xmlns:p14="http://schemas.microsoft.com/office/powerpoint/2010/main" val="3471167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ExecuteSqlCommand</a:t>
            </a:r>
            <a:r>
              <a:rPr lang="de-DE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103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2840182"/>
            <a:ext cx="9776927" cy="3165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Parameter definieren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SqlParameter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SqlParameter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"@Id"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3);</a:t>
            </a:r>
          </a:p>
          <a:p>
            <a:pPr marL="0" indent="0">
              <a:buNone/>
            </a:pP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SqlParameter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infos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SqlParameter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"@Infos"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"Neue Info"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Ausführen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rowsAffected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=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_efContext.Database.ExecuteSqlCommand(SQLSTATEMENT, id, infos);</a:t>
            </a:r>
          </a:p>
        </p:txBody>
      </p:sp>
    </p:spTree>
    <p:extLst>
      <p:ext uri="{BB962C8B-B14F-4D97-AF65-F5344CB8AC3E}">
        <p14:creationId xmlns:p14="http://schemas.microsoft.com/office/powerpoint/2010/main" val="6271173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ADO.NET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104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776927" cy="4314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e-DE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IDbCommand</a:t>
            </a: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-Instanz vom Kontext geben lassen</a:t>
            </a:r>
            <a:endParaRPr lang="de-DE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3493AF"/>
                </a:solidFill>
                <a:latin typeface="Consolas" panose="020B0609020204030204" pitchFamily="49" charset="0"/>
              </a:rPr>
              <a:t>IDbCommand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cmd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de-D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efContext.Database.GetDbConnection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de-D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CreateCommand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cmd.CommandType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CommandType.Text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cmd.CommandText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= COMMANDADONET;</a:t>
            </a:r>
          </a:p>
          <a:p>
            <a:pPr marL="0" indent="0">
              <a:buNone/>
            </a:pPr>
            <a:endParaRPr lang="de-DE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// Verbindung zur Datenbank öffnen</a:t>
            </a:r>
            <a:endParaRPr lang="de-DE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de-D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efContext.Database.OpenConnection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de-DE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// Ausführen</a:t>
            </a:r>
            <a:endParaRPr lang="de-DE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cmd.ExecuteNonQuery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42586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4703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/>
              <a:t>Readonly</a:t>
            </a:r>
            <a:r>
              <a:rPr lang="de-DE" dirty="0"/>
              <a:t>-Abfragen-Typen</a:t>
            </a:r>
          </a:p>
          <a:p>
            <a:pPr lvl="1"/>
            <a:r>
              <a:rPr lang="de-DE" sz="2800" dirty="0"/>
              <a:t>Kein (eindeutiger) Schlüssel wie bei Entität nötig</a:t>
            </a:r>
          </a:p>
          <a:p>
            <a:r>
              <a:rPr lang="de-DE" sz="3200" dirty="0"/>
              <a:t>Kein Caching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106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050DCB-3EE6-4DBD-907C-7E2A9B2D4643}"/>
              </a:ext>
            </a:extLst>
          </p:cNvPr>
          <p:cNvSpPr txBox="1">
            <a:spLocks/>
          </p:cNvSpPr>
          <p:nvPr/>
        </p:nvSpPr>
        <p:spPr>
          <a:xfrm>
            <a:off x="838200" y="3316941"/>
            <a:ext cx="9776927" cy="2860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.Entity&lt;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SpeakerStatistics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vwSpeakerStats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HasNoKey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.Property(v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v.NumberOfSessions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HasColumnName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SessionCount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DbSet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SpeakerStatistics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SpeakerStatistics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query = _efContext.SpeakerStatistics</a:t>
            </a:r>
            <a:b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.OrderBy(o =&gt; o.NumerOfSessions);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44CF5-2FB7-40BD-9EB2-539E1EF402CA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2.1</a:t>
            </a:r>
            <a:endParaRPr lang="de-D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927CEF-7297-4593-8F0E-A1E7755D1F19}"/>
              </a:ext>
            </a:extLst>
          </p:cNvPr>
          <p:cNvCxnSpPr>
            <a:cxnSpLocks/>
          </p:cNvCxnSpPr>
          <p:nvPr/>
        </p:nvCxnSpPr>
        <p:spPr>
          <a:xfrm flipH="1" flipV="1">
            <a:off x="3255664" y="4067364"/>
            <a:ext cx="206888" cy="81275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656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7489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Concurrency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684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8263-C931-4176-8D4C-A21B8FCE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Optimistic</a:t>
            </a:r>
            <a:r>
              <a:rPr lang="de-DE" dirty="0"/>
              <a:t>) </a:t>
            </a:r>
            <a:r>
              <a:rPr lang="de-DE" dirty="0" err="1"/>
              <a:t>Concurrency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F9FF-017C-4CA6-A026-5F7D2FFA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Überprüfung, ob sich zwischen dem Laden und Speichern Daten auf dem Server geändert haben</a:t>
            </a:r>
          </a:p>
          <a:p>
            <a:r>
              <a:rPr lang="de-DE" dirty="0"/>
              <a:t>Bei Update und Delete mitgeschickt</a:t>
            </a:r>
          </a:p>
          <a:p>
            <a:pPr lvl="1"/>
            <a:r>
              <a:rPr lang="de-DE" dirty="0"/>
              <a:t>Entitätsschlüssel</a:t>
            </a:r>
          </a:p>
          <a:p>
            <a:pPr lvl="1"/>
            <a:r>
              <a:rPr lang="de-DE" dirty="0" err="1"/>
              <a:t>Concurrency</a:t>
            </a:r>
            <a:r>
              <a:rPr lang="de-DE" dirty="0"/>
              <a:t> Tokens</a:t>
            </a:r>
          </a:p>
          <a:p>
            <a:pPr lvl="1"/>
            <a:r>
              <a:rPr lang="de-DE" dirty="0" err="1"/>
              <a:t>Row</a:t>
            </a:r>
            <a:r>
              <a:rPr lang="de-DE" dirty="0"/>
              <a:t> Version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C21DF-2907-4983-A1A2-DA384618F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73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044C-5131-4677-B339-6163693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03018-E038-45CC-A9D8-8525EEDF4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Nuget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Zusätzliche Funktionalitäten (z.B. Migration)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40F3B-BEAD-47FA-9406-F2F6936B6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67151-59BF-41A8-A2A8-93738E61D359}"/>
              </a:ext>
            </a:extLst>
          </p:cNvPr>
          <p:cNvSpPr txBox="1"/>
          <p:nvPr/>
        </p:nvSpPr>
        <p:spPr>
          <a:xfrm>
            <a:off x="737477" y="5423129"/>
            <a:ext cx="10515600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-Package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Microsoft.EntityFrameworkCore.Tools</a:t>
            </a:r>
            <a:endParaRPr lang="de-D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A2B30-FBA8-40ED-B43D-B89D9FFD169D}"/>
              </a:ext>
            </a:extLst>
          </p:cNvPr>
          <p:cNvGrpSpPr/>
          <p:nvPr/>
        </p:nvGrpSpPr>
        <p:grpSpPr>
          <a:xfrm>
            <a:off x="737477" y="2433364"/>
            <a:ext cx="10515600" cy="1905884"/>
            <a:chOff x="737477" y="2433364"/>
            <a:chExt cx="10515600" cy="19058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C88120-B3F5-4C17-8C37-D1FF430F8A99}"/>
                </a:ext>
              </a:extLst>
            </p:cNvPr>
            <p:cNvSpPr txBox="1"/>
            <p:nvPr/>
          </p:nvSpPr>
          <p:spPr>
            <a:xfrm>
              <a:off x="737477" y="3465647"/>
              <a:ext cx="10515600" cy="36933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Install</a:t>
              </a:r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-Package </a:t>
              </a:r>
              <a:r>
                <a:rPr lang="de-DE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Microsoft.EntityFrameworkCore.PostgreSQL</a:t>
              </a:r>
              <a:endPara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C09F4D-39B9-4832-BC88-E487803141B3}"/>
                </a:ext>
              </a:extLst>
            </p:cNvPr>
            <p:cNvSpPr txBox="1"/>
            <p:nvPr/>
          </p:nvSpPr>
          <p:spPr>
            <a:xfrm>
              <a:off x="737477" y="2937633"/>
              <a:ext cx="10515600" cy="36933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Install</a:t>
              </a:r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-Package </a:t>
              </a:r>
              <a:r>
                <a:rPr lang="de-DE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Microsoft.EntityFrameworkCore.SqlLite</a:t>
              </a:r>
              <a:endPara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242FE4-F76C-44CB-B2BB-4F8E6D394304}"/>
                </a:ext>
              </a:extLst>
            </p:cNvPr>
            <p:cNvSpPr txBox="1"/>
            <p:nvPr/>
          </p:nvSpPr>
          <p:spPr>
            <a:xfrm>
              <a:off x="737477" y="2433364"/>
              <a:ext cx="10515600" cy="36933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Install</a:t>
              </a:r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-Package </a:t>
              </a:r>
              <a:r>
                <a:rPr lang="de-DE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Microsoft.EntityFrameworkCore.SqlServer</a:t>
              </a:r>
              <a:endPara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76BDD-3458-40C7-B79A-BA56398462C3}"/>
                </a:ext>
              </a:extLst>
            </p:cNvPr>
            <p:cNvSpPr txBox="1"/>
            <p:nvPr/>
          </p:nvSpPr>
          <p:spPr>
            <a:xfrm>
              <a:off x="737477" y="3969916"/>
              <a:ext cx="10515600" cy="36933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Install</a:t>
              </a:r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-Package </a:t>
              </a:r>
              <a:r>
                <a:rPr lang="de-DE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Microsoft.EntityFrameworkCore</a:t>
              </a:r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.&lt;</a:t>
              </a:r>
              <a:r>
                <a:rPr lang="de-DE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DbProvider</a:t>
              </a:r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6774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IsConcurrencyToken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Weist die Eigenschaft als </a:t>
            </a:r>
            <a:r>
              <a:rPr lang="de-DE" dirty="0" err="1"/>
              <a:t>ConcurrencyToken</a:t>
            </a:r>
            <a:r>
              <a:rPr lang="de-DE" dirty="0"/>
              <a:t> aus</a:t>
            </a:r>
          </a:p>
          <a:p>
            <a:r>
              <a:rPr lang="de-DE" dirty="0"/>
              <a:t>Standard: </a:t>
            </a:r>
            <a:r>
              <a:rPr lang="de-DE" dirty="0" err="1"/>
              <a:t>false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110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3A3B37-2B9A-4695-BB44-2F1156155DBD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p.Abstract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IsConcurrencyToken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094573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IsRowVersion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Weist die Eigenschaft als </a:t>
            </a:r>
            <a:r>
              <a:rPr lang="de-DE" dirty="0" err="1"/>
              <a:t>RowVersion</a:t>
            </a:r>
            <a:r>
              <a:rPr lang="de-DE" dirty="0"/>
              <a:t> aus</a:t>
            </a:r>
          </a:p>
          <a:p>
            <a:pPr lvl="1"/>
            <a:r>
              <a:rPr lang="de-DE" dirty="0" err="1"/>
              <a:t>IsConcurrencyToken</a:t>
            </a:r>
            <a:r>
              <a:rPr lang="de-DE" dirty="0"/>
              <a:t> + </a:t>
            </a:r>
            <a:r>
              <a:rPr lang="de-DE" dirty="0" err="1"/>
              <a:t>ValueGeneratedOnAddOrUpdate</a:t>
            </a:r>
            <a:endParaRPr lang="de-DE" dirty="0"/>
          </a:p>
          <a:p>
            <a:r>
              <a:rPr lang="de-DE" dirty="0"/>
              <a:t>Standard: </a:t>
            </a:r>
            <a:r>
              <a:rPr lang="de-DE" dirty="0" err="1"/>
              <a:t>false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111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D08DF9-6E42-43F4-93E4-0A14C8CB4903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p.Abstract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IsRowVersion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44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A477-F6B6-4701-84B4-1BA7ED75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DbUpdateConcurrencyException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BB05-BEB7-4F7A-B56F-51F67C080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Concurrency</a:t>
            </a:r>
            <a:r>
              <a:rPr lang="de-DE" dirty="0"/>
              <a:t> Situation </a:t>
            </a:r>
          </a:p>
          <a:p>
            <a:endParaRPr lang="de-DE" dirty="0"/>
          </a:p>
          <a:p>
            <a:r>
              <a:rPr lang="de-DE" dirty="0"/>
              <a:t>Lösungsmöglichkeiten</a:t>
            </a:r>
          </a:p>
          <a:p>
            <a:pPr lvl="1"/>
            <a:r>
              <a:rPr lang="de-DE" dirty="0" err="1"/>
              <a:t>ClientWins</a:t>
            </a:r>
            <a:endParaRPr lang="de-DE" dirty="0"/>
          </a:p>
          <a:p>
            <a:pPr lvl="2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OriginalValues.SetValues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e.GetDatabaseValues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1"/>
            <a:r>
              <a:rPr lang="de-DE" dirty="0" err="1"/>
              <a:t>StoreWins</a:t>
            </a:r>
            <a:endParaRPr lang="de-DE" dirty="0"/>
          </a:p>
          <a:p>
            <a:pPr lvl="2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Reload()</a:t>
            </a:r>
          </a:p>
          <a:p>
            <a:pPr lvl="1"/>
            <a:r>
              <a:rPr lang="de-DE" dirty="0"/>
              <a:t>Custom</a:t>
            </a:r>
          </a:p>
          <a:p>
            <a:pPr lvl="2"/>
            <a:r>
              <a:rPr lang="de-DE" sz="2400" dirty="0"/>
              <a:t>Eine Mischung aus den vorherigen Ansätzen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217E-E8AE-40BC-A6F1-C64DF339F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2185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2066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Sequenzen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3582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Sequenzen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115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A6EA5-DEFD-41BC-9397-4FBBD68BC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von Datenbank Sequenzen</a:t>
            </a:r>
          </a:p>
          <a:p>
            <a:pPr lvl="1"/>
            <a:r>
              <a:rPr lang="de-DE" sz="2800" dirty="0"/>
              <a:t>z.B. für Tabellen übergreifende, eindeutige Schlüssel</a:t>
            </a:r>
          </a:p>
          <a:p>
            <a:pPr lvl="1"/>
            <a:r>
              <a:rPr lang="de-DE" sz="2800" dirty="0"/>
              <a:t>z.B. als Standardwert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C09AF1-AF70-4FE8-B866-63B01EB89865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modelBuilder.HasSequence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"Bestellung"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StartsAt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(1000)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IncrementsBy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(5)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HasMin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(1000)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HasMax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(100000)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IsCyclic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09684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777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Logging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7863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32B2-0C1C-49FB-8E95-FB5949CF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9AF3-B2FE-4F8B-B5E9-24130FA83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 Events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QueryPossibleExceptionWithAggregateOperatorWarning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ConnectionError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dirty="0"/>
              <a:t>…</a:t>
            </a:r>
          </a:p>
          <a:p>
            <a:r>
              <a:rPr lang="de-DE" dirty="0"/>
              <a:t>Sensitive Daten</a:t>
            </a:r>
          </a:p>
          <a:p>
            <a:pPr lvl="1"/>
            <a:r>
              <a:rPr lang="de-DE" dirty="0"/>
              <a:t>Parameter für Abfragen</a:t>
            </a:r>
          </a:p>
          <a:p>
            <a:pPr lvl="1"/>
            <a:r>
              <a:rPr lang="de-DE" dirty="0"/>
              <a:t>Eigenschaften der gesamten Entität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2BDCC-5058-43A7-937F-5D6756A41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1493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Interne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119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A6EA5-DEFD-41BC-9397-4FBBD68BC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Interne Ereignisse reagieren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C09AF1-AF70-4FE8-B866-63B01EB89865}"/>
              </a:ext>
            </a:extLst>
          </p:cNvPr>
          <p:cNvSpPr txBox="1">
            <a:spLocks/>
          </p:cNvSpPr>
          <p:nvPr/>
        </p:nvSpPr>
        <p:spPr>
          <a:xfrm>
            <a:off x="838200" y="2889153"/>
            <a:ext cx="10967977" cy="32878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optionsBuilder.ConfigureWarnings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(s =&gt;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s.Throw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RelationalEventId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.QueryPossibleExceptionWithAggregateOperatorWarning);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Oder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s.Log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RelationalEventId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.QueryPossibleExceptionWithAggregateOperatorWarning);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Oder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s.Ignore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RelationalEventId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.QueryPossibleExceptionWithAggregateOperatorWarning);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72920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8229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27B9-5744-4A4C-A805-2D8E0556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EventIds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C08B3-7850-4E75-AA41-6596FCA2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Microsoft.EntityFrameworkCore.Diagnostics.RelationalEventId</a:t>
            </a: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AB778-24DA-4718-A995-3F94792E6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120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F2420-7CBB-434B-B209-503CFA19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70" y="2221707"/>
            <a:ext cx="5008912" cy="43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592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1BE-CAA7-47B5-84F0-44B69ECD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Konfiguration via </a:t>
            </a:r>
            <a:r>
              <a:rPr lang="de-DE" dirty="0" err="1"/>
              <a:t>IoC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D2725-B296-4BE5-82D7-C346D3EDD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121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F9536-8135-4CAC-8268-6CB2C7A061A4}"/>
              </a:ext>
            </a:extLst>
          </p:cNvPr>
          <p:cNvSpPr txBox="1">
            <a:spLocks/>
          </p:cNvSpPr>
          <p:nvPr/>
        </p:nvSpPr>
        <p:spPr>
          <a:xfrm>
            <a:off x="838200" y="1792941"/>
            <a:ext cx="10515600" cy="4384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AddDbContext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&lt;SamplesContext1&gt;(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 =&gt;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o.UseSqlServer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ConnectionStrings:EFConString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UseLoggerFactory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AppLoggerFactory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.Instance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ConfigureWarnings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(w =&gt; 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w.Throw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3493AF"/>
                </a:solidFill>
                <a:latin typeface="Consolas" panose="020B0609020204030204" pitchFamily="49" charset="0"/>
              </a:rPr>
              <a:t>RelationalEventId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.QueryPossibleExceptionWithAggregateOperatorWarning))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ConfigureWarnings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(w =&gt;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w.Ignore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RelationalEventId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.ConnectionError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EnableSensitiveDataLogging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34765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1BE-CAA7-47B5-84F0-44B69ECD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LoggerFactory</a:t>
            </a:r>
            <a:r>
              <a:rPr lang="de-DE" dirty="0"/>
              <a:t> als </a:t>
            </a:r>
            <a:r>
              <a:rPr lang="de-DE" dirty="0" err="1"/>
              <a:t>Singelton</a:t>
            </a:r>
            <a:r>
              <a:rPr lang="de-DE" dirty="0"/>
              <a:t>-Pattern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D2725-B296-4BE5-82D7-C346D3EDD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122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F9536-8135-4CAC-8268-6CB2C7A061A4}"/>
              </a:ext>
            </a:extLst>
          </p:cNvPr>
          <p:cNvSpPr txBox="1">
            <a:spLocks/>
          </p:cNvSpPr>
          <p:nvPr/>
        </p:nvSpPr>
        <p:spPr>
          <a:xfrm>
            <a:off x="838200" y="1792941"/>
            <a:ext cx="9776927" cy="4384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Methode erzeugt Factory-Instanz (individuell für EF)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SetupFactory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LogLevel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minLevel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loggerFactory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LoggerFactory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builder.AddConsole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builder.AddDebug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builder.SetMinimumLevel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minLevel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6387286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1BE-CAA7-47B5-84F0-44B69ECD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LoggerFactory</a:t>
            </a:r>
            <a:r>
              <a:rPr lang="de-DE" dirty="0"/>
              <a:t> via </a:t>
            </a:r>
            <a:r>
              <a:rPr lang="de-DE" dirty="0" err="1"/>
              <a:t>IoC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D2725-B296-4BE5-82D7-C346D3EDD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123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F9536-8135-4CAC-8268-6CB2C7A061A4}"/>
              </a:ext>
            </a:extLst>
          </p:cNvPr>
          <p:cNvSpPr txBox="1">
            <a:spLocks/>
          </p:cNvSpPr>
          <p:nvPr/>
        </p:nvSpPr>
        <p:spPr>
          <a:xfrm>
            <a:off x="838200" y="1792941"/>
            <a:ext cx="9776927" cy="4384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Methode entnimmt Factory-Instanz dem Serviceprovider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SetupFactory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ServiceProvider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serviceProvider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Instance =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serviceProvider.GetService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ILoggerFactory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33151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4817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Database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8245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Database-API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126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A6EA5-DEFD-41BC-9397-4FBBD68BC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Transaktion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BeginTransaction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CommitTransaction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 &amp;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RollbackTransaction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CreateSavepoint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 &amp;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RollbackToSavepoint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00000"/>
              </a:lnSpc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UseTransaction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CurrentTransaction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AutoTransactionsEnabled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Connections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OpenConnection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CloseConnection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GetDbConnection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24A173-691B-4385-A345-F9EDBD7FF85D}"/>
              </a:ext>
            </a:extLst>
          </p:cNvPr>
          <p:cNvSpPr/>
          <p:nvPr/>
        </p:nvSpPr>
        <p:spPr>
          <a:xfrm>
            <a:off x="9133242" y="2935113"/>
            <a:ext cx="609600" cy="357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16522807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Database-API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127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A6EA5-DEFD-41BC-9397-4FBBD68BC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Datenbank/ Migration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EnsureCreated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EnsureDeleted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Migrate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GetPendingMigrations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773042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65081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Transaktionen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90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DbContext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Zentrales Element</a:t>
            </a:r>
          </a:p>
          <a:p>
            <a:r>
              <a:rPr lang="de-DE" dirty="0"/>
              <a:t>Ausführen von Abfragen</a:t>
            </a:r>
          </a:p>
          <a:p>
            <a:r>
              <a:rPr lang="de-DE" dirty="0"/>
              <a:t>Hinzufügen/ Entfernen von Entitäten</a:t>
            </a:r>
          </a:p>
          <a:p>
            <a:r>
              <a:rPr lang="de-DE" dirty="0"/>
              <a:t>Registrierung von Änderungen an Entitäten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914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Transaktionen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130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A6EA5-DEFD-41BC-9397-4FBBD68BC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Erreichbar über Database-API des Kontext </a:t>
            </a:r>
          </a:p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SaveChanges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ist transaktionssicher</a:t>
            </a:r>
          </a:p>
          <a:p>
            <a:pPr lvl="1"/>
            <a:r>
              <a:rPr lang="de-DE" dirty="0"/>
              <a:t>Wenn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Database.AutoTransactionsEnabled = true</a:t>
            </a:r>
          </a:p>
          <a:p>
            <a:r>
              <a:rPr lang="de-DE" dirty="0" err="1"/>
              <a:t>SavePoints</a:t>
            </a:r>
            <a:endParaRPr lang="de-DE" dirty="0"/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Database.CreateSavepoint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Database.RollbackToSavepoint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dirty="0"/>
              <a:t>Ambient Transactions</a:t>
            </a:r>
          </a:p>
          <a:p>
            <a:pPr lvl="1"/>
            <a:r>
              <a:rPr lang="de-DE" dirty="0"/>
              <a:t>Mehrere (Indirekte) Kontexte</a:t>
            </a:r>
          </a:p>
          <a:p>
            <a:pPr lvl="1"/>
            <a:r>
              <a:rPr lang="de-DE" dirty="0"/>
              <a:t>ADO.NET Core Transaktionen</a:t>
            </a:r>
          </a:p>
          <a:p>
            <a:pPr lvl="1"/>
            <a:r>
              <a:rPr lang="de-DE" dirty="0"/>
              <a:t>Andere Transaktionsfähige System</a:t>
            </a:r>
          </a:p>
          <a:p>
            <a:pPr lvl="1"/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E2179E-D3CB-4A4C-98DB-348EB2433B28}"/>
              </a:ext>
            </a:extLst>
          </p:cNvPr>
          <p:cNvSpPr/>
          <p:nvPr/>
        </p:nvSpPr>
        <p:spPr>
          <a:xfrm>
            <a:off x="4390913" y="4351536"/>
            <a:ext cx="609600" cy="357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97DBB-245A-4788-A2BB-329C3557415C}"/>
              </a:ext>
            </a:extLst>
          </p:cNvPr>
          <p:cNvSpPr/>
          <p:nvPr/>
        </p:nvSpPr>
        <p:spPr>
          <a:xfrm>
            <a:off x="2759336" y="3150266"/>
            <a:ext cx="609600" cy="357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7114549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1BE-CAA7-47B5-84F0-44B69ECD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Mehrere Kontexte &amp; ADO.NET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DDD1-E627-40D4-A98F-5EE92E47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System.Transaction.TransactionScope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D2725-B296-4BE5-82D7-C346D3EDD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131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F9536-8135-4CAC-8268-6CB2C7A061A4}"/>
              </a:ext>
            </a:extLst>
          </p:cNvPr>
          <p:cNvSpPr txBox="1">
            <a:spLocks/>
          </p:cNvSpPr>
          <p:nvPr/>
        </p:nvSpPr>
        <p:spPr>
          <a:xfrm>
            <a:off x="838200" y="2325188"/>
            <a:ext cx="9776927" cy="40311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DbConnection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SqlConnection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(_configuration[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ConnectionStrings:EFConString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])) 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con.Open();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TransactionScope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TransactionScope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TransactionScopeOption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.Required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// _efContext1.Speakers.Remove(...);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DbCommand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cmd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con.CreateCommand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cmd.CommandType = </a:t>
            </a:r>
            <a:r>
              <a:rPr lang="nn-NO" sz="1200" dirty="0">
                <a:solidFill>
                  <a:srgbClr val="3493AF"/>
                </a:solidFill>
                <a:latin typeface="Consolas" panose="020B0609020204030204" pitchFamily="49" charset="0"/>
              </a:rPr>
              <a:t>CommandType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.Text;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cmd.CommandText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A31515"/>
                </a:solidFill>
                <a:latin typeface="Consolas" panose="020B0609020204030204" pitchFamily="49" charset="0"/>
              </a:rPr>
              <a:t>"..."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	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cmd.ExecuteNonQuery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// Gesamte Transaktion(en) freigeben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scope.Complete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790967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49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1BE-CAA7-47B5-84F0-44B69ECD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Explizite Transaktion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DDD1-E627-40D4-A98F-5EE92E47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System.Transactions.CommittableTransaction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D2725-B296-4BE5-82D7-C346D3EDD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133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F9536-8135-4CAC-8268-6CB2C7A061A4}"/>
              </a:ext>
            </a:extLst>
          </p:cNvPr>
          <p:cNvSpPr txBox="1">
            <a:spLocks/>
          </p:cNvSpPr>
          <p:nvPr/>
        </p:nvSpPr>
        <p:spPr>
          <a:xfrm>
            <a:off x="838200" y="2351314"/>
            <a:ext cx="9776927" cy="38256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CommittableTransaction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scope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CommittableTransaction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DbConnection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SqlConnection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(_configuration[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ConnectionStrings:EFConString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]))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con.Open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_efContext1.Database.OpenConnection();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_efContext1.Database.EnlistTransaction(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3493AF"/>
                </a:solidFill>
                <a:latin typeface="Consolas" panose="020B0609020204030204" pitchFamily="49" charset="0"/>
              </a:rPr>
              <a:t>DbCommand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cmd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con.CreateCommand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Mit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DbCommand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 arbeiten</a:t>
            </a:r>
            <a:b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b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        // Mit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DbContext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 arbeiten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scope.Commit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5726987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6118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Value Generator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3723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Value Generator (Attribut)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In der Datenbank erzeugte Werte</a:t>
            </a:r>
          </a:p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ValueGeneratedNever</a:t>
            </a:r>
            <a:r>
              <a:rPr lang="de-DE" dirty="0"/>
              <a:t> (auch für z.B. Standardwerte)</a:t>
            </a:r>
          </a:p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ValueGeneratedOnAdd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ValueGeneratedOnAddOrUpdate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ValueGeneratedOnUpdate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HasValueGenerator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6482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1BE-CAA7-47B5-84F0-44B69ECD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Value Generator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DDD1-E627-40D4-A98F-5EE92E47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Festlegen, wann Werte aus der Datenbank nachgeladen werden müssen</a:t>
            </a:r>
          </a:p>
          <a:p>
            <a:r>
              <a:rPr lang="de-DE" dirty="0"/>
              <a:t>Standard: </a:t>
            </a:r>
            <a:r>
              <a:rPr lang="de-DE" dirty="0" err="1"/>
              <a:t>ValueGeneratedNever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D2725-B296-4BE5-82D7-C346D3EDD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137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F9536-8135-4CAC-8268-6CB2C7A061A4}"/>
              </a:ext>
            </a:extLst>
          </p:cNvPr>
          <p:cNvSpPr txBox="1">
            <a:spLocks/>
          </p:cNvSpPr>
          <p:nvPr/>
        </p:nvSpPr>
        <p:spPr>
          <a:xfrm>
            <a:off x="838200" y="3541853"/>
            <a:ext cx="9776927" cy="2635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p.Duration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ValueGeneratedNever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         </a:t>
            </a: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oder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ValueGeneratedOnAddOrUpdate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oder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ValueGeneratedOnAdd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         </a:t>
            </a: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oder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ValueGeneratedOnUpdate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063424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7652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Vererbungs-/ </a:t>
            </a:r>
            <a:r>
              <a:rPr lang="de-DE" dirty="0" err="1"/>
              <a:t>Mappingstrategien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85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7C94-A076-43AA-BA14-56AE0B12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4AA0-F25F-48E0-9CED-C9D24A6C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Verhalten des Kontextes</a:t>
            </a:r>
          </a:p>
          <a:p>
            <a:r>
              <a:rPr lang="de-DE" dirty="0"/>
              <a:t>Datenbank Provider festlegt</a:t>
            </a:r>
          </a:p>
          <a:p>
            <a:r>
              <a:rPr lang="de-DE" dirty="0" err="1"/>
              <a:t>Logging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53766-9A36-43C9-ABDF-7462E096A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2444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Vererbungsstrategie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Table-per-</a:t>
            </a:r>
            <a:r>
              <a:rPr lang="de-DE" dirty="0" err="1"/>
              <a:t>hierarchy</a:t>
            </a:r>
            <a:r>
              <a:rPr lang="de-DE" dirty="0"/>
              <a:t> (TPH)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140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4BAE28-01D0-4B61-B9A7-13FAAF2A6300}"/>
              </a:ext>
            </a:extLst>
          </p:cNvPr>
          <p:cNvSpPr txBox="1">
            <a:spLocks/>
          </p:cNvSpPr>
          <p:nvPr/>
        </p:nvSpPr>
        <p:spPr>
          <a:xfrm>
            <a:off x="838200" y="2519083"/>
            <a:ext cx="9776927" cy="1649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modelBuilder.Entity&lt;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Person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.HasDiscriminator&lt;</a:t>
            </a:r>
            <a:r>
              <a:rPr lang="de-DE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"Discriminator"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.HasValue&lt;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Kunde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"Kunde"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.HasValue&lt;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Mitarbeiter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"Mitarbeiter"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8A7DA-C3DC-4486-AFEB-E6004537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155" y="4299566"/>
            <a:ext cx="1953851" cy="1520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E3A62-A3B5-4570-B436-AB6D9FCBA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59" y="4398480"/>
            <a:ext cx="2173755" cy="18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8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42403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Vererbungsstrategie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Table-per-type (TPH)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142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4BAE28-01D0-4B61-B9A7-13FAAF2A6300}"/>
              </a:ext>
            </a:extLst>
          </p:cNvPr>
          <p:cNvSpPr txBox="1">
            <a:spLocks/>
          </p:cNvSpPr>
          <p:nvPr/>
        </p:nvSpPr>
        <p:spPr>
          <a:xfrm>
            <a:off x="838200" y="2519083"/>
            <a:ext cx="9776927" cy="1649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Animal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Animals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Pet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Pets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Cat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Cats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Dog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Dogs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");</a:t>
            </a:r>
            <a:endParaRPr lang="de-DE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D7DA8-A1D5-4A22-AC94-53D1D0C1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073" y="4398480"/>
            <a:ext cx="4907135" cy="1738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CA2CB-2739-40EF-8305-B7EE1727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71" y="4312462"/>
            <a:ext cx="2743200" cy="238772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BB2225F-B6DC-4053-B1E6-6CBCBF8F106B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5.0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45281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3533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Indizes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1507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HasIndex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Datenbank Indizes für schnellere (Lese-)Zugriffe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145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2A3E5-71F6-43F2-B16A-8B7809EB97B2}"/>
              </a:ext>
            </a:extLst>
          </p:cNvPr>
          <p:cNvSpPr txBox="1">
            <a:spLocks/>
          </p:cNvSpPr>
          <p:nvPr/>
        </p:nvSpPr>
        <p:spPr>
          <a:xfrm>
            <a:off x="838200" y="2537013"/>
            <a:ext cx="9776927" cy="20527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modelBuilder.Entity&lt;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.HasIndex(p =&gt; </a:t>
            </a:r>
            <a:r>
              <a:rPr lang="de-DE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{ p.Created, p.Updated })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.HasFilter(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"([Updated] IS NOT NULL)"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.IsUnique(</a:t>
            </a:r>
            <a:r>
              <a:rPr lang="de-DE" sz="18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644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2631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Berechnete Spalten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33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Berechnete Spalten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Datenbank berechnete Spalten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148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3588DA-697C-497B-9B25-1AA49F60BFD4}"/>
              </a:ext>
            </a:extLst>
          </p:cNvPr>
          <p:cNvSpPr txBox="1">
            <a:spLocks/>
          </p:cNvSpPr>
          <p:nvPr/>
        </p:nvSpPr>
        <p:spPr>
          <a:xfrm>
            <a:off x="838200" y="2483224"/>
            <a:ext cx="9776927" cy="1999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.Property(s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s.Duration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HasComputedColumnSql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"DATEDIFF(Second, [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BeginTime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], [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]) / 60", </a:t>
            </a:r>
            <a:r>
              <a:rPr lang="en-US" sz="1800" dirty="0">
                <a:latin typeface="Consolas" panose="020B0609020204030204" pitchFamily="49" charset="0"/>
              </a:rPr>
              <a:t>stored: true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8137026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445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BF12-2DCA-484A-B641-5BE990BA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Standalone</a:t>
            </a:r>
            <a:r>
              <a:rPr lang="de-DE" dirty="0"/>
              <a:t> Konfiguration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F5758-4D11-4CC2-BE0B-7303BB0C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Via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DbContextOptionsBuilder</a:t>
            </a: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D2716-5AE6-401F-A89F-43F618DE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5CE9B-C71F-4E55-A80F-463A183C4A8C}"/>
              </a:ext>
            </a:extLst>
          </p:cNvPr>
          <p:cNvSpPr txBox="1">
            <a:spLocks/>
          </p:cNvSpPr>
          <p:nvPr/>
        </p:nvSpPr>
        <p:spPr>
          <a:xfrm>
            <a:off x="838200" y="2379216"/>
            <a:ext cx="11141597" cy="3797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Optionen erzeugen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MyDbContext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optionsBuilder.UseSqlite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800000"/>
                </a:solidFill>
                <a:latin typeface="Consolas" panose="020B0609020204030204" pitchFamily="49" charset="0"/>
              </a:rPr>
              <a:t>@"Data Source=c:\</a:t>
            </a:r>
            <a:r>
              <a:rPr lang="de-DE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temp</a:t>
            </a:r>
            <a:r>
              <a:rPr lang="de-DE" sz="1600" dirty="0">
                <a:solidFill>
                  <a:srgbClr val="800000"/>
                </a:solidFill>
                <a:latin typeface="Consolas" panose="020B0609020204030204" pitchFamily="49" charset="0"/>
              </a:rPr>
              <a:t>\</a:t>
            </a:r>
            <a:r>
              <a:rPr lang="de-DE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Storage.db</a:t>
            </a:r>
            <a:r>
              <a:rPr lang="de-DE" sz="16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optionsBuilder.ConfigureWarnings(s =&gt;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s.Ignore(RelationalEventId.QueryPossibleExceptionWithAggregateOperatorWarning);  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// ODER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s.Log(RelationalEventId.QueryPossibleExceptionWithAggregateOperatorWarning);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// ODER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s.Throw(</a:t>
            </a:r>
            <a:r>
              <a:rPr lang="de-DE" sz="1600" dirty="0">
                <a:solidFill>
                  <a:srgbClr val="3493AF"/>
                </a:solidFill>
                <a:latin typeface="Consolas" panose="020B0609020204030204" pitchFamily="49" charset="0"/>
              </a:rPr>
              <a:t>RelationalEventId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.QueryPossibleExceptionWithAggregateOperatorWarning);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MyDbContext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MyDbContext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optionsBuilder.Options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 ...  }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446008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Database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0666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Funktionen (Vordefiniert)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Microsoft.EntityFrameworkCore.EF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151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9A258-83D3-4C42-B669-BCD3190E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29" y="3043674"/>
            <a:ext cx="9663954" cy="77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750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6A39-E8BB-458C-9995-5EA77FE6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6DBC5-B2C3-4405-A84B-729E87BE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236"/>
            <a:ext cx="10515600" cy="4351338"/>
          </a:xfrm>
        </p:spPr>
        <p:txBody>
          <a:bodyPr/>
          <a:lstStyle/>
          <a:p>
            <a:r>
              <a:rPr lang="de-DE" dirty="0"/>
              <a:t>Verwendung (benutzerdefinierter) Funktionen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C33EC5-3124-4E38-A67B-C13C32D04404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2.0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8974D-DDC0-4165-AFDA-E29ABE4C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08" y="2398311"/>
            <a:ext cx="5990476" cy="1323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F2CD3-AC1F-440D-8E4A-3AF2A3C29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12" y="5442542"/>
            <a:ext cx="4266667" cy="600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CB305C-820F-4A27-BFA0-9FA463AA0C9E}"/>
              </a:ext>
            </a:extLst>
          </p:cNvPr>
          <p:cNvCxnSpPr>
            <a:cxnSpLocks/>
          </p:cNvCxnSpPr>
          <p:nvPr/>
        </p:nvCxnSpPr>
        <p:spPr>
          <a:xfrm flipV="1">
            <a:off x="4452215" y="5884868"/>
            <a:ext cx="706170" cy="6181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231E9FF-7EFF-4644-BE69-3E8B9DC0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126" y="4182080"/>
            <a:ext cx="5495238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9910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Datenbank-Funktion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153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52D108-3420-4E2A-97B4-E40D73D0942A}"/>
              </a:ext>
            </a:extLst>
          </p:cNvPr>
          <p:cNvSpPr txBox="1">
            <a:spLocks/>
          </p:cNvSpPr>
          <p:nvPr/>
        </p:nvSpPr>
        <p:spPr>
          <a:xfrm>
            <a:off x="838200" y="2396971"/>
            <a:ext cx="9776927" cy="3331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modelBuilder.HasDbFunction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GetType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GetMethod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dnc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o =&gt;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o.HasName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StringLike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o.HasSchema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dbo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330840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10079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Self-</a:t>
            </a:r>
            <a:r>
              <a:rPr lang="de-DE" dirty="0" err="1"/>
              <a:t>contained</a:t>
            </a:r>
            <a:r>
              <a:rPr lang="de-DE" dirty="0"/>
              <a:t> Type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594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contained</a:t>
            </a:r>
            <a:r>
              <a:rPr lang="de-DE" dirty="0"/>
              <a:t> Type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Trennung von Entitäten-Konfiguration und Kontext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156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52D108-3420-4E2A-97B4-E40D73D0942A}"/>
              </a:ext>
            </a:extLst>
          </p:cNvPr>
          <p:cNvSpPr txBox="1">
            <a:spLocks/>
          </p:cNvSpPr>
          <p:nvPr/>
        </p:nvSpPr>
        <p:spPr>
          <a:xfrm>
            <a:off x="838200" y="2494626"/>
            <a:ext cx="9776927" cy="38172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SpeakerEFConfiguration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3493AF"/>
                </a:solidFill>
                <a:latin typeface="Consolas" panose="020B0609020204030204" pitchFamily="49" charset="0"/>
              </a:rPr>
              <a:t>IEntityTypeConfiguration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EntityTypeBuilder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builder)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s.Infos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.IsRequired()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.HasDefaultValue(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"(Keine Infos)"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// In 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OnModelCreating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modelBuilder.ApplyConfiguration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493AF"/>
                </a:solidFill>
                <a:latin typeface="Consolas" panose="020B0609020204030204" pitchFamily="49" charset="0"/>
              </a:rPr>
              <a:t>SpeakerEFConfiguration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67988A-8C30-4500-840D-51D3E0EE53D4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797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5908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Shadow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819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Shadow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Eigenschaften, die nicht in der Entität angelegt sind</a:t>
            </a:r>
          </a:p>
          <a:p>
            <a:pPr lvl="1"/>
            <a:r>
              <a:rPr lang="de-DE" sz="2800" dirty="0"/>
              <a:t>Domain-Driven Design </a:t>
            </a:r>
            <a:r>
              <a:rPr lang="de-DE" sz="2800" dirty="0" err="1"/>
              <a:t>pattern</a:t>
            </a:r>
            <a:endParaRPr lang="de-DE" sz="2800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159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96968B-7E26-47E2-A6B5-C79B73450D17}"/>
              </a:ext>
            </a:extLst>
          </p:cNvPr>
          <p:cNvSpPr txBox="1">
            <a:spLocks/>
          </p:cNvSpPr>
          <p:nvPr/>
        </p:nvSpPr>
        <p:spPr>
          <a:xfrm>
            <a:off x="838200" y="2958536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TechEvent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"Code"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HasColumnName</a:t>
            </a:r>
            <a:r>
              <a:rPr lang="de-DE" sz="1800" dirty="0"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SecretCode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Entry(techEvent1).Property(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"Code"</a:t>
            </a:r>
            <a:r>
              <a:rPr lang="de-DE" sz="1800" dirty="0">
                <a:latin typeface="Consolas" panose="020B0609020204030204" pitchFamily="49" charset="0"/>
              </a:rPr>
              <a:t>).</a:t>
            </a:r>
            <a:r>
              <a:rPr lang="de-DE" sz="1800" dirty="0" err="1">
                <a:latin typeface="Consolas" panose="020B0609020204030204" pitchFamily="49" charset="0"/>
              </a:rPr>
              <a:t>CurrentValue</a:t>
            </a:r>
            <a:endParaRPr lang="de-D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EF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.Property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&gt;(w, 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"Code"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de-D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906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70845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1857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Global Query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97049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HasQueryFilter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Globale Einschränkung für alle Abfragen</a:t>
            </a:r>
          </a:p>
          <a:p>
            <a:pPr lvl="1"/>
            <a:r>
              <a:rPr lang="de-DE" sz="2800" dirty="0"/>
              <a:t>Kann ignoriert werden (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IgnoreQueryFilters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)</a:t>
            </a:r>
          </a:p>
          <a:p>
            <a:r>
              <a:rPr lang="de-DE" dirty="0"/>
              <a:t>Standard: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162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HasQueryFilter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p.IsDeleted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6A1E38-56DC-4A2E-801E-9766A511F171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2.0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9447AA-D2F4-4B39-B84A-CC76F47F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96" y="4916235"/>
            <a:ext cx="9133333" cy="64761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C6CE4D-1ECF-4F9F-A145-496FA325F19C}"/>
              </a:ext>
            </a:extLst>
          </p:cNvPr>
          <p:cNvCxnSpPr>
            <a:cxnSpLocks/>
          </p:cNvCxnSpPr>
          <p:nvPr/>
        </p:nvCxnSpPr>
        <p:spPr>
          <a:xfrm flipV="1">
            <a:off x="2108510" y="5522200"/>
            <a:ext cx="706170" cy="6181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1004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12976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de-DE" dirty="0" err="1"/>
              <a:t>able-valued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(TVF)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51317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FromExpression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Mapping auf TVF, Type für</a:t>
            </a:r>
          </a:p>
          <a:p>
            <a:pPr lvl="1"/>
            <a:r>
              <a:rPr lang="de-DE" sz="2800" dirty="0"/>
              <a:t>Rückgabe (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de-DE" sz="2800" dirty="0"/>
              <a:t>)</a:t>
            </a:r>
          </a:p>
          <a:p>
            <a:pPr lvl="1"/>
            <a:r>
              <a:rPr lang="de-DE" sz="2800" dirty="0"/>
              <a:t>Tabellenaufbau (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de-DE" sz="2800" dirty="0"/>
              <a:t>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165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modelBuilder.Entity</a:t>
            </a:r>
            <a:r>
              <a:rPr lang="en-US" sz="1800" dirty="0"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modelBuilder.Entity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Report</a:t>
            </a:r>
            <a:r>
              <a:rPr lang="en-US" sz="1800" dirty="0">
                <a:latin typeface="Consolas" panose="020B0609020204030204" pitchFamily="49" charset="0"/>
              </a:rPr>
              <a:t>)).</a:t>
            </a:r>
            <a:r>
              <a:rPr lang="en-US" sz="1800" dirty="0" err="1">
                <a:latin typeface="Consolas" panose="020B0609020204030204" pitchFamily="49" charset="0"/>
              </a:rPr>
              <a:t>HasNoKey</a:t>
            </a:r>
            <a:r>
              <a:rPr lang="en-US" sz="18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public </a:t>
            </a:r>
            <a:r>
              <a:rPr lang="en-US" sz="1800" dirty="0" err="1">
                <a:latin typeface="Consolas" panose="020B0609020204030204" pitchFamily="49" charset="0"/>
              </a:rPr>
              <a:t>IQueryable</a:t>
            </a:r>
            <a:r>
              <a:rPr lang="en-US" sz="1800" dirty="0">
                <a:latin typeface="Consolas" panose="020B0609020204030204" pitchFamily="49" charset="0"/>
              </a:rPr>
              <a:t>&lt;Report&gt; 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GetReports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managerId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=&gt; </a:t>
            </a:r>
            <a:r>
              <a:rPr lang="en-US" sz="1800" dirty="0" err="1">
                <a:latin typeface="Consolas" panose="020B0609020204030204" pitchFamily="49" charset="0"/>
              </a:rPr>
              <a:t>FromExpression</a:t>
            </a:r>
            <a:r>
              <a:rPr lang="en-US" sz="1800" dirty="0">
                <a:latin typeface="Consolas" panose="020B0609020204030204" pitchFamily="49" charset="0"/>
              </a:rPr>
              <a:t>(() =&gt; 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GetReports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managerId</a:t>
            </a:r>
            <a:r>
              <a:rPr lang="en-US" sz="1800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latin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6A1E38-56DC-4A2E-801E-9766A511F171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5.0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93820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228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3728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Code First</a:t>
            </a:r>
          </a:p>
          <a:p>
            <a:pPr lvl="1"/>
            <a:r>
              <a:rPr lang="de-DE" dirty="0"/>
              <a:t>Datenbank aus </a:t>
            </a:r>
            <a:r>
              <a:rPr lang="de-DE" dirty="0" err="1"/>
              <a:t>DbContext</a:t>
            </a:r>
            <a:r>
              <a:rPr lang="de-DE" dirty="0"/>
              <a:t> erzeugen</a:t>
            </a:r>
          </a:p>
          <a:p>
            <a:pPr lvl="2"/>
            <a:r>
              <a:rPr lang="de-DE" sz="2400" dirty="0"/>
              <a:t>Add-Migration</a:t>
            </a:r>
          </a:p>
          <a:p>
            <a:pPr lvl="2"/>
            <a:r>
              <a:rPr lang="de-DE" sz="2400" dirty="0"/>
              <a:t>Update-Database</a:t>
            </a:r>
          </a:p>
          <a:p>
            <a:r>
              <a:rPr lang="de-DE" dirty="0"/>
              <a:t>Database First (Reverse Engineering)</a:t>
            </a:r>
          </a:p>
          <a:p>
            <a:pPr lvl="1"/>
            <a:r>
              <a:rPr lang="de-DE" dirty="0"/>
              <a:t>Scaffold-DbContext</a:t>
            </a:r>
          </a:p>
          <a:p>
            <a:r>
              <a:rPr lang="de-DE" dirty="0"/>
              <a:t>Bundle</a:t>
            </a:r>
          </a:p>
          <a:p>
            <a:pPr lvl="1"/>
            <a:r>
              <a:rPr lang="de-DE" dirty="0"/>
              <a:t>Bundle-Migration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CCB53-B9C1-46DD-BE21-9ED5F0A55F8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6177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703D-2C0C-4DEA-8FC0-08222B34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 // Command line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F10B-27D6-4C38-857D-ACF84CF1A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Command line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dotnet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migrations add First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dotnet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database update First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dotnet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migrations bundle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dotnet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migrations bundle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dotnet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DbContext Scaffold</a:t>
            </a:r>
          </a:p>
          <a:p>
            <a:r>
              <a:rPr lang="en-US" dirty="0"/>
              <a:t>Package Manager Console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Add-Migration First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Update-Database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Script-Migration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Bundle-Migration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Scaffold-DbContext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846CD-A6D5-4294-8AB7-C810AED89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169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6FB50-C42D-4450-8608-608B298D58D0}"/>
              </a:ext>
            </a:extLst>
          </p:cNvPr>
          <p:cNvSpPr txBox="1"/>
          <p:nvPr/>
        </p:nvSpPr>
        <p:spPr>
          <a:xfrm>
            <a:off x="838200" y="5992297"/>
            <a:ext cx="10515600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Install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-Package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Microsoft.EntityFrameworkCore.Tools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748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BF12-2DCA-484A-B641-5BE990BA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IoC</a:t>
            </a:r>
            <a:r>
              <a:rPr lang="de-DE" dirty="0"/>
              <a:t> Konfiguration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F5758-4D11-4CC2-BE0B-7303BB0C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via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IConfigurationRoot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D2716-5AE6-401F-A89F-43F618DE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448F79-9F23-47C6-AF8F-E3150AC373A9}"/>
              </a:ext>
            </a:extLst>
          </p:cNvPr>
          <p:cNvSpPr txBox="1">
            <a:spLocks/>
          </p:cNvSpPr>
          <p:nvPr/>
        </p:nvSpPr>
        <p:spPr>
          <a:xfrm>
            <a:off x="838200" y="2379216"/>
            <a:ext cx="9776927" cy="3797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3493AF"/>
                </a:solidFill>
                <a:latin typeface="Consolas" panose="020B0609020204030204" pitchFamily="49" charset="0"/>
              </a:rPr>
              <a:t>IServiceProvider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createDependencyInjectionContainer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3493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config)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// EF 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Context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 konfigurieren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AddDbContext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>
                <a:solidFill>
                  <a:srgbClr val="3493AF"/>
                </a:solidFill>
                <a:latin typeface="Consolas" panose="020B0609020204030204" pitchFamily="49" charset="0"/>
              </a:rPr>
              <a:t>SamplesContext1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o =&gt;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o.UseSqlServer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ConnectionStrings:EFConString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.ConfigureWarnings(w =&gt; 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w.Throw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3493AF"/>
                </a:solidFill>
                <a:latin typeface="Consolas" panose="020B0609020204030204" pitchFamily="49" charset="0"/>
              </a:rPr>
              <a:t>RelationalEventId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.QueryPossibleExceptionWithAggregateOperatorWarning)));</a:t>
            </a:r>
          </a:p>
          <a:p>
            <a:pPr marL="0" indent="0">
              <a:buNone/>
            </a:pP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// Rückgabe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400" dirty="0" err="1">
                <a:solidFill>
                  <a:srgbClr val="3493AF"/>
                </a:solidFill>
                <a:latin typeface="Consolas" panose="020B0609020204030204" pitchFamily="49" charset="0"/>
              </a:rPr>
              <a:t>IServiceProvider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serviceProvider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diContainer.BuildServiceProvider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serviceProvider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40237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Migration- Code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Migration erstellen</a:t>
            </a:r>
          </a:p>
          <a:p>
            <a:pPr lvl="1"/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Add-Migration First -project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dotnetconsulting.Samples.EFContext</a:t>
            </a: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Datenbank erstellen/ anpassen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Update-Database First -project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dotnetconsulting.Samples.EFContext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Update-Database 0 -project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dotnetconsulting.Samples.EFContext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Migration </a:t>
            </a:r>
            <a:r>
              <a:rPr lang="de-DE" dirty="0" err="1"/>
              <a:t>skripten</a:t>
            </a:r>
            <a:endParaRPr lang="de-DE" dirty="0"/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Script-Migration -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dotnetconsulting.Samples.EFContext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-Idempotent</a:t>
            </a: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CCB53-B9C1-46DD-BE21-9ED5F0A55F8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34986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Migration- Code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Migration erstellen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dotnet.exe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migrations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First</a:t>
            </a:r>
          </a:p>
          <a:p>
            <a:r>
              <a:rPr lang="de-DE" dirty="0"/>
              <a:t>Datenbank erstellen/ anpassen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dotnet.exe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update First</a:t>
            </a:r>
          </a:p>
          <a:p>
            <a:r>
              <a:rPr lang="de-DE" dirty="0"/>
              <a:t>Migration </a:t>
            </a:r>
            <a:r>
              <a:rPr lang="de-DE" dirty="0" err="1"/>
              <a:t>skripten</a:t>
            </a:r>
            <a:endParaRPr lang="de-DE" dirty="0"/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dotnet.exe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migrations script</a:t>
            </a: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2544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3163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Migration- Database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DbContext</a:t>
            </a:r>
            <a:r>
              <a:rPr lang="de-DE" dirty="0"/>
              <a:t> erstellen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Scaffold-DbContext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-Connection "Server=.;Database=&lt;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Trusted_Connection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True;MultipleActiveResultSets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=True;" -Provider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Microsoft.EntityFrameworkCore.SqlServer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dotnetconsulting.Samples.EFDatabaseFirst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CCB53-B9C1-46DD-BE21-9ED5F0A55F8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CAC397-BF05-4E7D-A74B-A10B37BB5501}"/>
              </a:ext>
            </a:extLst>
          </p:cNvPr>
          <p:cNvGrpSpPr/>
          <p:nvPr/>
        </p:nvGrpSpPr>
        <p:grpSpPr>
          <a:xfrm rot="1110229">
            <a:off x="8651952" y="434478"/>
            <a:ext cx="3158332" cy="775068"/>
            <a:chOff x="8437307" y="601105"/>
            <a:chExt cx="3158332" cy="775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442FB-DD01-4751-8F9C-D6CBEE72C016}"/>
                </a:ext>
              </a:extLst>
            </p:cNvPr>
            <p:cNvSpPr txBox="1"/>
            <p:nvPr/>
          </p:nvSpPr>
          <p:spPr>
            <a:xfrm>
              <a:off x="8822274" y="729842"/>
              <a:ext cx="2773365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Nachträgliche </a:t>
              </a:r>
              <a:b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Änderungen nur manuell</a:t>
              </a:r>
            </a:p>
          </p:txBody>
        </p:sp>
        <p:pic>
          <p:nvPicPr>
            <p:cNvPr id="7" name="Graphic 6" descr="Information">
              <a:extLst>
                <a:ext uri="{FF2B5EF4-FFF2-40B4-BE49-F238E27FC236}">
                  <a16:creationId xmlns:a16="http://schemas.microsoft.com/office/drawing/2014/main" id="{8F8C6C23-B302-49EA-985C-9AF1B9085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7307" y="601105"/>
              <a:ext cx="626806" cy="62680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A070251-1ED5-4F96-9790-735B8DEAB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89" y="4165832"/>
            <a:ext cx="10653557" cy="201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296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1BE-CAA7-47B5-84F0-44B69ECD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Scaffold-DbContext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DDD1-E627-40D4-A98F-5EE92E47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D2725-B296-4BE5-82D7-C346D3EDD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CCB53-B9C1-46DD-BE21-9ED5F0A55F8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F9536-8135-4CAC-8268-6CB2C7A061A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776927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Scaffold-DbContext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-Connection "Server=(localdb)\mssqllocaldb;Database=AdventureWorks;Trusted_Connection=True;MultipleActiveResultSets=True;"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-Provider Microsoft.EntityFrameworkCore.SqlServer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–Project Basf.EFCoreDemo.AdventureWorks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-Folder Repository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-Force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6579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32254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9C57-3323-4925-AA6A-E23A7723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Bundles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BEDF8-A5B6-4F8D-87E3-AD950637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Migration via DevOps </a:t>
            </a:r>
            <a:r>
              <a:rPr lang="en-US" dirty="0" err="1"/>
              <a:t>freundlicher</a:t>
            </a:r>
            <a:r>
              <a:rPr lang="en-US" dirty="0"/>
              <a:t> EXE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F9719-B11B-44B8-91ED-3F5887780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176</a:t>
            </a:fld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3A77DE-CC85-4B43-ACF6-6118634AD248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6.0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00B62-D0FA-45A5-B690-607FC2F047F4}"/>
              </a:ext>
            </a:extLst>
          </p:cNvPr>
          <p:cNvSpPr txBox="1">
            <a:spLocks/>
          </p:cNvSpPr>
          <p:nvPr/>
        </p:nvSpPr>
        <p:spPr>
          <a:xfrm>
            <a:off x="838200" y="2294313"/>
            <a:ext cx="9776927" cy="939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migrations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2FB8E5-AD30-49FB-9189-6DBC68095EBC}"/>
              </a:ext>
            </a:extLst>
          </p:cNvPr>
          <p:cNvSpPr txBox="1">
            <a:spLocks/>
          </p:cNvSpPr>
          <p:nvPr/>
        </p:nvSpPr>
        <p:spPr>
          <a:xfrm>
            <a:off x="838200" y="4454785"/>
            <a:ext cx="9776927" cy="11812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efbundle.exe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oder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efbundle.exe --connection {$ENVVARWITHCONNECTION}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EA7804-CB1C-4B14-984C-F36892E3B9D9}"/>
              </a:ext>
            </a:extLst>
          </p:cNvPr>
          <p:cNvSpPr/>
          <p:nvPr/>
        </p:nvSpPr>
        <p:spPr>
          <a:xfrm>
            <a:off x="5090739" y="3317384"/>
            <a:ext cx="1271848" cy="1053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4372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38734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Seeding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 bei Migration mit Daten befüllen</a:t>
            </a:r>
          </a:p>
          <a:p>
            <a:pPr lvl="1"/>
            <a:r>
              <a:rPr lang="de-DE" sz="2800" dirty="0"/>
              <a:t>Insert, Delete &amp; Update werden erkannt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CCB53-B9C1-46DD-BE21-9ED5F0A55F8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2A3E5-71F6-43F2-B16A-8B7809EB97B2}"/>
              </a:ext>
            </a:extLst>
          </p:cNvPr>
          <p:cNvSpPr txBox="1">
            <a:spLocks/>
          </p:cNvSpPr>
          <p:nvPr/>
        </p:nvSpPr>
        <p:spPr>
          <a:xfrm>
            <a:off x="838200" y="2841813"/>
            <a:ext cx="9776927" cy="1147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modelBuilder.Entity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493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&gt;().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BlogId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1,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PostId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Title = "P1", Content = "T1"},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BlogId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1,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PostId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2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Title = "P2", Content = "T2"});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3F065B-CF6F-456D-A00D-63A55035A609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2.1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EB38E4-14D6-440C-8F5C-72D9B0089412}"/>
              </a:ext>
            </a:extLst>
          </p:cNvPr>
          <p:cNvSpPr txBox="1">
            <a:spLocks/>
          </p:cNvSpPr>
          <p:nvPr/>
        </p:nvSpPr>
        <p:spPr>
          <a:xfrm>
            <a:off x="838200" y="4386785"/>
            <a:ext cx="9776927" cy="3613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efContext.Database.EnsureCreated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2779101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65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85570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Compiled</a:t>
            </a:r>
            <a:r>
              <a:rPr lang="de-DE" dirty="0"/>
              <a:t>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060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Compiled</a:t>
            </a:r>
            <a:r>
              <a:rPr lang="de-DE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Geschwindigkeitsgewinn durch  </a:t>
            </a:r>
            <a:r>
              <a:rPr lang="de-DE" dirty="0" err="1"/>
              <a:t>Vorkompilirung</a:t>
            </a:r>
            <a:r>
              <a:rPr lang="de-DE" dirty="0"/>
              <a:t> des Models zur Entwurfszeit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dbcontext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--output-dir 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MyCompiledModels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--namespace 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MyCompiledModels</a:t>
            </a:r>
            <a:endParaRPr lang="de-DE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optimize-dbcontext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outputdir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MyCompiledModels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-namespace 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MyCompiledModels</a:t>
            </a:r>
            <a:endParaRPr lang="de-DE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800" dirty="0"/>
          </a:p>
          <a:p>
            <a:r>
              <a:rPr lang="de-DE" sz="3200" dirty="0"/>
              <a:t>Keine Global Query Filter</a:t>
            </a:r>
          </a:p>
          <a:p>
            <a:r>
              <a:rPr lang="de-DE" sz="3200" dirty="0"/>
              <a:t>Kein </a:t>
            </a:r>
            <a:r>
              <a:rPr lang="de-DE" sz="3200" dirty="0" err="1"/>
              <a:t>LazyLoading</a:t>
            </a:r>
            <a:r>
              <a:rPr lang="de-DE" sz="3200" dirty="0"/>
              <a:t> (</a:t>
            </a:r>
            <a:r>
              <a:rPr lang="de-DE" sz="3200"/>
              <a:t>da kein Proxy </a:t>
            </a:r>
            <a:r>
              <a:rPr lang="de-DE" sz="3200" dirty="0"/>
              <a:t>Change-Tracking)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CCB53-B9C1-46DD-BE21-9ED5F0A55F8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3F065B-CF6F-456D-A00D-63A55035A609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6.0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6134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Model einbinden</a:t>
            </a:r>
            <a:endParaRPr lang="de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CCB53-B9C1-46DD-BE21-9ED5F0A55F8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2A3E5-71F6-43F2-B16A-8B7809EB97B2}"/>
              </a:ext>
            </a:extLst>
          </p:cNvPr>
          <p:cNvSpPr txBox="1">
            <a:spLocks/>
          </p:cNvSpPr>
          <p:nvPr/>
        </p:nvSpPr>
        <p:spPr>
          <a:xfrm>
            <a:off x="838200" y="2841813"/>
            <a:ext cx="9776927" cy="18481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optionsBuilder.UseSqlServer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„&lt;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connection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&gt;;"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optionsBuilder.</a:t>
            </a:r>
            <a:r>
              <a:rPr lang="de-DE" sz="1800" dirty="0" err="1">
                <a:solidFill>
                  <a:srgbClr val="886A2C"/>
                </a:solidFill>
                <a:latin typeface="Consolas" panose="020B0609020204030204" pitchFamily="49" charset="0"/>
              </a:rPr>
              <a:t>UseModel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MyCompiledModels.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DemoDbContextModel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.Instance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3F065B-CF6F-456D-A00D-63A55035A609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6.0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1547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8682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Owned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888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Owned</a:t>
            </a:r>
            <a:r>
              <a:rPr lang="de-DE" dirty="0"/>
              <a:t> </a:t>
            </a:r>
            <a:r>
              <a:rPr lang="de-DE"/>
              <a:t>Types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Aka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(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bei NoSQL)</a:t>
            </a:r>
          </a:p>
          <a:p>
            <a:pPr marL="0" indent="0">
              <a:buNone/>
            </a:pPr>
            <a:r>
              <a:rPr lang="de-DE" dirty="0" err="1"/>
              <a:t>Owned</a:t>
            </a:r>
            <a:r>
              <a:rPr lang="de-DE" dirty="0"/>
              <a:t>-Attribute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CCB53-B9C1-46DD-BE21-9ED5F0A55F8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C72F40-183D-4204-B960-E570EA55EC74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2.0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1ED04-1AA8-4F58-8528-F75A3B51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0633"/>
            <a:ext cx="7310285" cy="28051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F8CD45-53FC-416A-BE10-F87D0B99433F}"/>
              </a:ext>
            </a:extLst>
          </p:cNvPr>
          <p:cNvSpPr/>
          <p:nvPr/>
        </p:nvSpPr>
        <p:spPr>
          <a:xfrm>
            <a:off x="3485327" y="2374453"/>
            <a:ext cx="609600" cy="357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42938893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AEBD-397D-4607-9E67-3CB0DC12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Owned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(n-Elemente)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1697-44FB-4ABC-BF8D-0C66C35C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F35F3-1B60-4EBF-AA38-EF34A1C15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CCB53-B9C1-46DD-BE21-9ED5F0A55F8A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B9576C-6571-4066-9B29-9DE49A8C2E31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2.2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A47977-DDC9-4BEA-A2E9-2BF74817E989}"/>
              </a:ext>
            </a:extLst>
          </p:cNvPr>
          <p:cNvSpPr txBox="1">
            <a:spLocks/>
          </p:cNvSpPr>
          <p:nvPr/>
        </p:nvSpPr>
        <p:spPr>
          <a:xfrm>
            <a:off x="838200" y="2672066"/>
            <a:ext cx="6091105" cy="33333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modelBuilder.Entity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493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.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OwnsMany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493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Chapter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"Chapters"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WithOwner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modelBuilder.Entity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493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.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OwnsOne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493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Author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"Author"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WithOwner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D4EA83F-557D-426D-8919-7E8CCF77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77" y="2672066"/>
            <a:ext cx="4009524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57653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Interceptors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6506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D6887-7E80-4DF3-A66F-A8F2ECBF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Interceptors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43F5C-A573-42B4-AB60-E94DC26A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1"/>
              <a:t>Interne EF Core Aktionen abfragen, protokolieren und verändern</a:t>
            </a:r>
          </a:p>
          <a:p>
            <a:pPr lvl="1"/>
            <a:r>
              <a:rPr lang="de-DE" noProof="1">
                <a:latin typeface="Courier New" panose="02070309020205020404" pitchFamily="49" charset="0"/>
                <a:cs typeface="Courier New" panose="02070309020205020404" pitchFamily="49" charset="0"/>
              </a:rPr>
              <a:t>DbConnectionInterceptor</a:t>
            </a:r>
          </a:p>
          <a:p>
            <a:pPr lvl="1"/>
            <a:r>
              <a:rPr lang="de-DE" noProof="1">
                <a:latin typeface="Courier New" panose="02070309020205020404" pitchFamily="49" charset="0"/>
                <a:cs typeface="Courier New" panose="02070309020205020404" pitchFamily="49" charset="0"/>
              </a:rPr>
              <a:t>DbTransactionInterceptor</a:t>
            </a:r>
          </a:p>
          <a:p>
            <a:pPr lvl="1"/>
            <a:r>
              <a:rPr lang="de-DE" noProof="1">
                <a:latin typeface="Courier New" panose="02070309020205020404" pitchFamily="49" charset="0"/>
                <a:cs typeface="Courier New" panose="02070309020205020404" pitchFamily="49" charset="0"/>
              </a:rPr>
              <a:t>DbCommandInterceptor</a:t>
            </a:r>
          </a:p>
          <a:p>
            <a:pPr marL="0" indent="0">
              <a:buNone/>
            </a:pPr>
            <a:r>
              <a:rPr lang="de-DE" sz="1600" noProof="1">
                <a:latin typeface="Courier New" panose="02070309020205020404" pitchFamily="49" charset="0"/>
                <a:cs typeface="Courier New" panose="02070309020205020404" pitchFamily="49" charset="0"/>
              </a:rPr>
              <a:t>(Microsoft.EntityFrameworkCore.Diagnostics)</a:t>
            </a:r>
            <a:endParaRPr lang="de-DE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noProof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D5F437-E6A6-4D2E-9B89-E05D0C252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189</a:t>
            </a:fld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9722E4-A92C-4D3E-8F9C-E7AE476F7620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3.0</a:t>
            </a:r>
            <a:endParaRPr lang="de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8A5371-4A24-4A3E-BF42-A91F7503E6A2}"/>
              </a:ext>
            </a:extLst>
          </p:cNvPr>
          <p:cNvSpPr txBox="1">
            <a:spLocks/>
          </p:cNvSpPr>
          <p:nvPr/>
        </p:nvSpPr>
        <p:spPr>
          <a:xfrm>
            <a:off x="838200" y="3925455"/>
            <a:ext cx="9776927" cy="2318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de-DE" sz="1800" dirty="0" err="1">
                <a:solidFill>
                  <a:srgbClr val="2756AE"/>
                </a:solidFill>
                <a:latin typeface="Consolas" panose="020B0609020204030204" pitchFamily="49" charset="0"/>
              </a:rPr>
              <a:t>optionsBuilder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C08624"/>
                </a:solidFill>
                <a:latin typeface="Consolas" panose="020B0609020204030204" pitchFamily="49" charset="0"/>
              </a:rPr>
              <a:t>UseSqlServer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(CONSTRING);</a:t>
            </a:r>
          </a:p>
          <a:p>
            <a:pPr marL="0" indent="0">
              <a:buNone/>
            </a:pPr>
            <a:r>
              <a:rPr lang="de-DE" sz="1800" dirty="0" err="1">
                <a:solidFill>
                  <a:srgbClr val="2756AE"/>
                </a:solidFill>
                <a:latin typeface="Consolas" panose="020B0609020204030204" pitchFamily="49" charset="0"/>
              </a:rPr>
              <a:t>optionsBuilder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C08624"/>
                </a:solidFill>
                <a:latin typeface="Consolas" panose="020B0609020204030204" pitchFamily="49" charset="0"/>
              </a:rPr>
              <a:t>AddInterceptors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3715FF"/>
                </a:solidFill>
                <a:latin typeface="Consolas" panose="020B0609020204030204" pitchFamily="49" charset="0"/>
              </a:rPr>
              <a:t>new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73C9EB"/>
                </a:solidFill>
                <a:latin typeface="Consolas" panose="020B0609020204030204" pitchFamily="49" charset="0"/>
              </a:rPr>
              <a:t>QueryHintInterceptor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746454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Entity </a:t>
            </a:r>
            <a:r>
              <a:rPr lang="de-DE" dirty="0" err="1"/>
              <a:t>Types</a:t>
            </a:r>
            <a:r>
              <a:rPr lang="de-DE" dirty="0"/>
              <a:t> (Model)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245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0656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Spatial Extentions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143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Spatial Extentions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Räumliche Datentypen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NetTopologySuite.Geometries-Suite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Geometry</a:t>
            </a:r>
            <a:r>
              <a:rPr lang="de-DE" dirty="0"/>
              <a:t> (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IGeometry</a:t>
            </a:r>
            <a:r>
              <a:rPr lang="de-DE" dirty="0"/>
              <a:t>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de-DE" dirty="0"/>
              <a:t> (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IPoint</a:t>
            </a:r>
            <a:r>
              <a:rPr lang="de-DE" dirty="0"/>
              <a:t>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de-DE" dirty="0"/>
              <a:t> (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IPolygon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SQL Server, In-Memory, SQLite,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192</a:t>
            </a:fld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C72F40-183D-4204-B960-E570EA55EC74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2.2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AEA6A-BD1C-47E8-9BEC-0DD5401472A9}"/>
              </a:ext>
            </a:extLst>
          </p:cNvPr>
          <p:cNvSpPr txBox="1"/>
          <p:nvPr/>
        </p:nvSpPr>
        <p:spPr>
          <a:xfrm>
            <a:off x="675333" y="5992297"/>
            <a:ext cx="10515600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Install-Package Microsoft.EntityFrameworkCore.SqlServer.NetTopologySuite</a:t>
            </a:r>
          </a:p>
        </p:txBody>
      </p:sp>
    </p:spTree>
    <p:extLst>
      <p:ext uri="{BB962C8B-B14F-4D97-AF65-F5344CB8AC3E}">
        <p14:creationId xmlns:p14="http://schemas.microsoft.com/office/powerpoint/2010/main" val="22354395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04C9-F492-4A87-8D4A-9F97C66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482E-2244-437B-815E-CE58872A4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GEOMETRY</a:t>
            </a:r>
            <a:r>
              <a:rPr lang="de-DE" dirty="0"/>
              <a:t>/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GEOGRAPHY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8FEB1-99BA-4CD1-9AF0-0339930CD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193</a:t>
            </a:fld>
            <a:endParaRPr lang="de-DE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0918107-7834-40C2-955E-4F62030A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5" y="3108068"/>
            <a:ext cx="39322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9385C-7C7C-40AB-BF07-5D008CACF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73" y="2678278"/>
            <a:ext cx="6370872" cy="2034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374B6-E5DC-49B9-9955-482FD0B0F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95" y="5099744"/>
            <a:ext cx="10638442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839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95356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16642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Vorcompilierte</a:t>
            </a:r>
            <a:r>
              <a:rPr lang="de-DE" dirty="0"/>
              <a:t> LINQ-Abfragen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196</a:t>
            </a:fld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C72F40-183D-4204-B960-E570EA55EC74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2.0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556520-A5BB-4579-9DB4-D119FB5F9025}"/>
              </a:ext>
            </a:extLst>
          </p:cNvPr>
          <p:cNvSpPr txBox="1">
            <a:spLocks/>
          </p:cNvSpPr>
          <p:nvPr/>
        </p:nvSpPr>
        <p:spPr>
          <a:xfrm>
            <a:off x="838200" y="2640473"/>
            <a:ext cx="9776927" cy="3626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Func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SamplesContext1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sessionById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EF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.CompileQuery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SamplesContext1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		ctx.Sessions.SingleOrDefault(s =&gt; s.Id == id));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session1 =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sessionById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 10);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362910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401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Compiled</a:t>
            </a:r>
            <a:r>
              <a:rPr lang="de-DE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Vorcompilierte</a:t>
            </a:r>
            <a:r>
              <a:rPr lang="de-DE" dirty="0"/>
              <a:t> Models =&gt; Performance Boost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/>
              <a:t>Nicht</a:t>
            </a:r>
            <a:r>
              <a:rPr lang="en-US" sz="2800" dirty="0"/>
              <a:t> </a:t>
            </a:r>
            <a:r>
              <a:rPr lang="en-US" sz="2800" dirty="0" err="1"/>
              <a:t>unterstützt</a:t>
            </a:r>
            <a:r>
              <a:rPr lang="en-US" sz="2800" dirty="0"/>
              <a:t>:</a:t>
            </a:r>
          </a:p>
          <a:p>
            <a:r>
              <a:rPr lang="en-US" sz="2800" dirty="0"/>
              <a:t>Global query filters</a:t>
            </a:r>
          </a:p>
          <a:p>
            <a:r>
              <a:rPr lang="en-US" sz="2800" dirty="0"/>
              <a:t>Lazy loading proxies</a:t>
            </a:r>
          </a:p>
          <a:p>
            <a:r>
              <a:rPr lang="en-US" sz="2800" dirty="0"/>
              <a:t>Change tracking proxies </a:t>
            </a:r>
            <a:endParaRPr lang="de-DE" sz="2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C72F40-183D-4204-B960-E570EA55EC74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6.0</a:t>
            </a:r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556520-A5BB-4579-9DB4-D119FB5F9025}"/>
              </a:ext>
            </a:extLst>
          </p:cNvPr>
          <p:cNvSpPr txBox="1">
            <a:spLocks/>
          </p:cNvSpPr>
          <p:nvPr/>
        </p:nvSpPr>
        <p:spPr>
          <a:xfrm>
            <a:off x="838200" y="5438299"/>
            <a:ext cx="977692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/>
              <a:t>DbContextOptions</a:t>
            </a:r>
            <a:r>
              <a:rPr lang="de-DE" sz="1800" dirty="0"/>
              <a:t>&lt;</a:t>
            </a:r>
            <a:r>
              <a:rPr lang="de-DE" sz="1800" dirty="0" err="1"/>
              <a:t>Context</a:t>
            </a:r>
            <a:r>
              <a:rPr lang="de-DE" sz="1800" dirty="0"/>
              <a:t>&gt;.</a:t>
            </a:r>
            <a:r>
              <a:rPr lang="de-DE" sz="1800" dirty="0" err="1"/>
              <a:t>UseModel</a:t>
            </a:r>
            <a:r>
              <a:rPr lang="de-DE" sz="1800" dirty="0"/>
              <a:t>(…)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B1264-BA29-4FA0-B001-307EABCA12BC}"/>
              </a:ext>
            </a:extLst>
          </p:cNvPr>
          <p:cNvSpPr txBox="1"/>
          <p:nvPr/>
        </p:nvSpPr>
        <p:spPr>
          <a:xfrm>
            <a:off x="683646" y="5992297"/>
            <a:ext cx="10515600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dbcontext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SamplesContext1</a:t>
            </a:r>
          </a:p>
        </p:txBody>
      </p:sp>
    </p:spTree>
    <p:extLst>
      <p:ext uri="{BB962C8B-B14F-4D97-AF65-F5344CB8AC3E}">
        <p14:creationId xmlns:p14="http://schemas.microsoft.com/office/powerpoint/2010/main" val="313727611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012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"/>
          <p:cNvSpPr>
            <a:spLocks noGrp="1"/>
          </p:cNvSpPr>
          <p:nvPr>
            <p:ph type="body" idx="1"/>
          </p:nvPr>
        </p:nvSpPr>
        <p:spPr>
          <a:xfrm>
            <a:off x="2209800" y="1556793"/>
            <a:ext cx="813467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de-DE" sz="2000" dirty="0">
                <a:ln w="0"/>
                <a:solidFill>
                  <a:schemeClr val="bg1">
                    <a:lumMod val="50000"/>
                  </a:schemeClr>
                </a:solidFill>
              </a:rPr>
              <a:t>Freier Consultant, Software Architekt, </a:t>
            </a:r>
            <a:br>
              <a:rPr lang="de-DE" sz="2000" dirty="0">
                <a:ln w="0"/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000" dirty="0">
                <a:ln w="0"/>
                <a:solidFill>
                  <a:schemeClr val="bg1">
                    <a:lumMod val="50000"/>
                  </a:schemeClr>
                </a:solidFill>
              </a:rPr>
              <a:t>Entwickler, Trainer &amp; Fachautor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C34203-A13B-4344-831A-35311220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Meine</a:t>
            </a:r>
            <a:r>
              <a:rPr lang="en-US" dirty="0"/>
              <a:t> Person- Thorsten Kansy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0FCBF-DB34-4630-9DDA-DB942C48E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61" y="1258036"/>
            <a:ext cx="2641022" cy="2880687"/>
          </a:xfrm>
          <a:prstGeom prst="rect">
            <a:avLst/>
          </a:prstGeom>
          <a:effectLst>
            <a:softEdge rad="101600"/>
          </a:effec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064F0A-615A-7388-1F4E-274EDB5D1070}"/>
              </a:ext>
            </a:extLst>
          </p:cNvPr>
          <p:cNvGrpSpPr/>
          <p:nvPr/>
        </p:nvGrpSpPr>
        <p:grpSpPr>
          <a:xfrm>
            <a:off x="1084764" y="2698379"/>
            <a:ext cx="7193927" cy="2880688"/>
            <a:chOff x="858352" y="2698379"/>
            <a:chExt cx="7193927" cy="2880688"/>
          </a:xfrm>
        </p:grpSpPr>
        <p:pic>
          <p:nvPicPr>
            <p:cNvPr id="8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773F8A7-46AC-10DE-A20C-81A69B43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352" y="2698379"/>
              <a:ext cx="6522311" cy="2880688"/>
            </a:xfrm>
            <a:prstGeom prst="rect">
              <a:avLst/>
            </a:prstGeom>
          </p:spPr>
        </p:pic>
        <p:pic>
          <p:nvPicPr>
            <p:cNvPr id="9" name="Picture 2" descr="React – Wikipedia">
              <a:extLst>
                <a:ext uri="{FF2B5EF4-FFF2-40B4-BE49-F238E27FC236}">
                  <a16:creationId xmlns:a16="http://schemas.microsoft.com/office/drawing/2014/main" id="{8B3CBCEA-6860-1F62-7829-F4EEE21F0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046" y="3487318"/>
              <a:ext cx="1343233" cy="1167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959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Entitäten (Entity </a:t>
            </a:r>
            <a:r>
              <a:rPr lang="de-DE" dirty="0" err="1"/>
              <a:t>Types</a:t>
            </a:r>
            <a:r>
              <a:rPr lang="de-D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Klassen (einfache POCOs)</a:t>
            </a:r>
          </a:p>
          <a:p>
            <a:pPr marL="0" indent="0">
              <a:buNone/>
            </a:pPr>
            <a:r>
              <a:rPr lang="de-DE" dirty="0"/>
              <a:t>	Konstruktor ohne Parameter</a:t>
            </a:r>
          </a:p>
          <a:p>
            <a:pPr marL="0" indent="0">
              <a:buNone/>
            </a:pPr>
            <a:r>
              <a:rPr lang="de-DE" dirty="0"/>
              <a:t>	Konstruktor mit Parameter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20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1DD85-7EEA-4080-9E1E-45893213D437}"/>
              </a:ext>
            </a:extLst>
          </p:cNvPr>
          <p:cNvSpPr/>
          <p:nvPr/>
        </p:nvSpPr>
        <p:spPr>
          <a:xfrm>
            <a:off x="5791200" y="2911366"/>
            <a:ext cx="609600" cy="357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0BAF4A-0B01-42AD-843C-FF26AD4843D9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latin typeface="Consolas" panose="020B0609020204030204" pitchFamily="49" charset="0"/>
              </a:rPr>
              <a:t>Speaker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Speaker(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DDA6CB-9375-4214-96AA-EC28F766F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59128"/>
              </p:ext>
            </p:extLst>
          </p:nvPr>
        </p:nvGraphicFramePr>
        <p:xfrm>
          <a:off x="7141027" y="3956284"/>
          <a:ext cx="3082835" cy="1547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2835">
                  <a:extLst>
                    <a:ext uri="{9D8B030D-6E8A-4147-A177-3AD203B41FA5}">
                      <a16:colId xmlns:a16="http://schemas.microsoft.com/office/drawing/2014/main" val="552569909"/>
                    </a:ext>
                  </a:extLst>
                </a:gridCol>
              </a:tblGrid>
              <a:tr h="309507">
                <a:tc>
                  <a:txBody>
                    <a:bodyPr/>
                    <a:lstStyle/>
                    <a:p>
                      <a:r>
                        <a:rPr lang="de-DE" sz="1400" dirty="0" err="1"/>
                        <a:t>Ctor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Injecting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854098"/>
                  </a:ext>
                </a:extLst>
              </a:tr>
              <a:tr h="309507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DbContext</a:t>
                      </a:r>
                      <a:endParaRPr lang="de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276636"/>
                  </a:ext>
                </a:extLst>
              </a:tr>
              <a:tr h="309507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ILazyLoader</a:t>
                      </a:r>
                      <a:endParaRPr lang="de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75944"/>
                  </a:ext>
                </a:extLst>
              </a:tr>
              <a:tr h="309507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Action&lt;</a:t>
                      </a:r>
                      <a:r>
                        <a:rPr lang="de-DE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object,string</a:t>
                      </a:r>
                      <a:r>
                        <a:rPr lang="de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588971"/>
                  </a:ext>
                </a:extLst>
              </a:tr>
              <a:tr h="309507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IEntityType</a:t>
                      </a:r>
                      <a:endParaRPr lang="de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87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55720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DbContext Pooling &amp;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9075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DbContext</a:t>
            </a:r>
            <a:r>
              <a:rPr lang="de-DE" dirty="0"/>
              <a:t>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Pooling von </a:t>
            </a:r>
            <a:r>
              <a:rPr lang="en-US" dirty="0" err="1"/>
              <a:t>DbContext</a:t>
            </a:r>
            <a:r>
              <a:rPr lang="en-US" dirty="0"/>
              <a:t> </a:t>
            </a:r>
            <a:r>
              <a:rPr lang="en-US" dirty="0" err="1"/>
              <a:t>Instanzen</a:t>
            </a:r>
            <a:r>
              <a:rPr lang="en-US" dirty="0"/>
              <a:t> </a:t>
            </a:r>
            <a:r>
              <a:rPr lang="en-US" dirty="0" err="1"/>
              <a:t>ähnlich</a:t>
            </a:r>
            <a:r>
              <a:rPr lang="en-US" dirty="0"/>
              <a:t> Ado.NET Connection Pooling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201</a:t>
            </a:fld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C72F40-183D-4204-B960-E570EA55EC74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2.0</a:t>
            </a:r>
            <a:endParaRPr lang="de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17292B-F0C4-49B1-B6A3-544AB3AE4013}"/>
              </a:ext>
            </a:extLst>
          </p:cNvPr>
          <p:cNvSpPr txBox="1">
            <a:spLocks/>
          </p:cNvSpPr>
          <p:nvPr/>
        </p:nvSpPr>
        <p:spPr>
          <a:xfrm>
            <a:off x="838200" y="2640473"/>
            <a:ext cx="9776927" cy="3626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2B91AF"/>
                </a:solidFill>
                <a:latin typeface="Consolas" panose="020B0609020204030204" pitchFamily="49" charset="0"/>
              </a:rPr>
              <a:t>SamplesContext3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DbContext</a:t>
            </a:r>
            <a:endParaRPr lang="de-DE" sz="18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SamplesContext3(</a:t>
            </a:r>
            <a:r>
              <a:rPr lang="fr-FR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DbContextOptions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options):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	 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AddDbContextPool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SamplesContext3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o =&gt; o.UseSqlServer(…)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80282074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44568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DbContext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DbContext Factory via DI </a:t>
            </a:r>
            <a:r>
              <a:rPr lang="en-US" dirty="0" err="1"/>
              <a:t>bereitstellen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203</a:t>
            </a:fld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C72F40-183D-4204-B960-E570EA55EC74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5.0</a:t>
            </a:r>
            <a:endParaRPr lang="de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17292B-F0C4-49B1-B6A3-544AB3AE4013}"/>
              </a:ext>
            </a:extLst>
          </p:cNvPr>
          <p:cNvSpPr txBox="1">
            <a:spLocks/>
          </p:cNvSpPr>
          <p:nvPr/>
        </p:nvSpPr>
        <p:spPr>
          <a:xfrm>
            <a:off x="838200" y="2640473"/>
            <a:ext cx="9776927" cy="3626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0" i="0" dirty="0" err="1">
                <a:solidFill>
                  <a:srgbClr val="171717"/>
                </a:solidFill>
                <a:effectLst/>
                <a:latin typeface="Consolas" panose="020B0609020204030204" pitchFamily="49" charset="0"/>
              </a:rPr>
              <a:t>services.AddDbContextFactory</a:t>
            </a:r>
            <a:r>
              <a:rPr lang="en-US" sz="1800" b="0" i="0" dirty="0">
                <a:solidFill>
                  <a:srgbClr val="17171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SomeDbContext</a:t>
            </a:r>
            <a:r>
              <a:rPr lang="en-US" sz="1800" b="0" i="0" dirty="0">
                <a:solidFill>
                  <a:srgbClr val="171717"/>
                </a:solidFill>
                <a:effectLst/>
                <a:latin typeface="Consolas" panose="020B0609020204030204" pitchFamily="49" charset="0"/>
              </a:rPr>
              <a:t>&gt;(b =&gt; </a:t>
            </a:r>
            <a:r>
              <a:rPr lang="en-US" sz="1800" b="0" i="0" dirty="0" err="1">
                <a:solidFill>
                  <a:srgbClr val="171717"/>
                </a:solidFill>
                <a:effectLst/>
                <a:latin typeface="Consolas" panose="020B0609020204030204" pitchFamily="49" charset="0"/>
              </a:rPr>
              <a:t>b.UseSqlServer</a:t>
            </a:r>
            <a:r>
              <a:rPr lang="en-US" sz="1800" b="0" i="0" dirty="0">
                <a:solidFill>
                  <a:srgbClr val="17171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@"..."</a:t>
            </a:r>
            <a:r>
              <a:rPr lang="en-US" sz="1800" b="0" i="0" dirty="0">
                <a:solidFill>
                  <a:srgbClr val="171717"/>
                </a:solidFill>
                <a:effectLst/>
                <a:latin typeface="Consolas" panose="020B0609020204030204" pitchFamily="49" charset="0"/>
              </a:rPr>
              <a:t>));</a:t>
            </a:r>
            <a:endParaRPr lang="de-D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Controller(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IDbContextFactory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SomeDbContext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fr-FR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factory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using (var context =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contextFactory.CreateDbContext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 Context </a:t>
            </a:r>
            <a:r>
              <a:rPr lang="en-US" sz="1900" dirty="0" err="1">
                <a:solidFill>
                  <a:srgbClr val="008000"/>
                </a:solidFill>
                <a:latin typeface="Consolas" panose="020B0609020204030204" pitchFamily="49" charset="0"/>
              </a:rPr>
              <a:t>Instanz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8000"/>
                </a:solidFill>
                <a:latin typeface="Consolas" panose="020B0609020204030204" pitchFamily="49" charset="0"/>
              </a:rPr>
              <a:t>ist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8000"/>
                </a:solidFill>
                <a:latin typeface="Consolas" panose="020B0609020204030204" pitchFamily="49" charset="0"/>
              </a:rPr>
              <a:t>nicht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8000"/>
                </a:solidFill>
                <a:latin typeface="Consolas" panose="020B0609020204030204" pitchFamily="49" charset="0"/>
              </a:rPr>
              <a:t>gemanaged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!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5085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7304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Unit Tests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3952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EF Core goes Memory ;-)</a:t>
            </a:r>
          </a:p>
          <a:p>
            <a:pPr marL="0" indent="0">
              <a:buNone/>
            </a:pPr>
            <a:r>
              <a:rPr lang="de-DE" dirty="0"/>
              <a:t>Achtung bei direkten Datenbank Funktionalitäten!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206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17292B-F0C4-49B1-B6A3-544AB3AE4013}"/>
              </a:ext>
            </a:extLst>
          </p:cNvPr>
          <p:cNvSpPr txBox="1">
            <a:spLocks/>
          </p:cNvSpPr>
          <p:nvPr/>
        </p:nvSpPr>
        <p:spPr>
          <a:xfrm>
            <a:off x="838200" y="2901244"/>
            <a:ext cx="9776927" cy="3365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TestMethod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TestMethod1()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DbContextOptionsBuilder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3493AF"/>
                </a:solidFill>
                <a:latin typeface="Consolas" panose="020B0609020204030204" pitchFamily="49" charset="0"/>
              </a:rPr>
              <a:t>SamplesContext1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UnitTest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.Options;</a:t>
            </a:r>
          </a:p>
          <a:p>
            <a:pPr marL="0" indent="0">
              <a:buNone/>
            </a:pP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3493AF"/>
                </a:solidFill>
                <a:latin typeface="Consolas" panose="020B0609020204030204" pitchFamily="49" charset="0"/>
              </a:rPr>
              <a:t>SamplesContext1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3493AF"/>
                </a:solidFill>
                <a:latin typeface="Consolas" panose="020B0609020204030204" pitchFamily="49" charset="0"/>
              </a:rPr>
              <a:t>SamplesContext1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... }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26982644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14674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72D2-35CE-4CEE-8BEF-5C90A36E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Fragen</a:t>
            </a:r>
            <a:r>
              <a:rPr lang="en-US" dirty="0"/>
              <a:t>?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/>
              <a:t>!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A6286-8E79-42EB-9EB7-705EC11D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46" y="1637568"/>
            <a:ext cx="5361308" cy="34840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412B61C-9663-43A4-AEB3-BA3F8942DEAF}"/>
              </a:ext>
            </a:extLst>
          </p:cNvPr>
          <p:cNvGrpSpPr/>
          <p:nvPr/>
        </p:nvGrpSpPr>
        <p:grpSpPr>
          <a:xfrm>
            <a:off x="4325332" y="5198873"/>
            <a:ext cx="3541335" cy="800906"/>
            <a:chOff x="3140531" y="5152220"/>
            <a:chExt cx="3541335" cy="8009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73D552-898E-4340-AD9A-F0457DAD7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31" y="5152220"/>
              <a:ext cx="789786" cy="7469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84A7EB-C7C1-4C5D-87BD-32636D0CC9E8}"/>
                </a:ext>
              </a:extLst>
            </p:cNvPr>
            <p:cNvSpPr txBox="1"/>
            <p:nvPr/>
          </p:nvSpPr>
          <p:spPr>
            <a:xfrm>
              <a:off x="3930317" y="5306795"/>
              <a:ext cx="27515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www.dotnetconsulting.eu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0430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	  http://dotnetconsulting.eu/blog/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      @</a:t>
            </a:r>
            <a:r>
              <a:rPr lang="de-DE" dirty="0" err="1"/>
              <a:t>Tkansy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	  tkansy@dotnetconsulting.eu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      www.dotnetconsulting.eu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9" y="1690688"/>
            <a:ext cx="697428" cy="697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87" y="2737321"/>
            <a:ext cx="697428" cy="697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5" y="3783954"/>
            <a:ext cx="683612" cy="697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97561"/>
            <a:ext cx="789786" cy="7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5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Entity Modell erzeugen/ verfeinern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Via Attribute </a:t>
            </a:r>
          </a:p>
          <a:p>
            <a:endParaRPr lang="de-DE" dirty="0"/>
          </a:p>
          <a:p>
            <a:r>
              <a:rPr lang="de-DE" dirty="0" err="1"/>
              <a:t>Fluent</a:t>
            </a:r>
            <a:r>
              <a:rPr lang="de-DE" dirty="0"/>
              <a:t> API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protected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override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DbContext:OnModelCreating (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ModelBuilder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modelBuilder)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{…}</a:t>
            </a:r>
            <a:endParaRPr lang="de-DE" sz="1800" dirty="0">
              <a:latin typeface="Consolas" panose="020B0609020204030204" pitchFamily="49" charset="0"/>
            </a:endParaRP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478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Entity Modell erzeugen/ verfeinern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Wozu eigentlich?</a:t>
            </a:r>
          </a:p>
          <a:p>
            <a:r>
              <a:rPr lang="de-DE" dirty="0"/>
              <a:t>Anreichern von .NET unbekannten Details </a:t>
            </a:r>
          </a:p>
          <a:p>
            <a:pPr lvl="1"/>
            <a:r>
              <a:rPr lang="de-DE" dirty="0"/>
              <a:t>z.B.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de-DE" dirty="0"/>
              <a:t> oder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nvarchar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date </a:t>
            </a:r>
            <a:r>
              <a:rPr lang="de-DE" dirty="0"/>
              <a:t>oder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time</a:t>
            </a:r>
            <a:endParaRPr lang="de-DE" dirty="0"/>
          </a:p>
          <a:p>
            <a:r>
              <a:rPr lang="de-DE" dirty="0"/>
              <a:t>Features der Datenbank nutzen</a:t>
            </a:r>
          </a:p>
          <a:p>
            <a:pPr lvl="1"/>
            <a:r>
              <a:rPr lang="de-DE" dirty="0"/>
              <a:t>Indizes</a:t>
            </a:r>
          </a:p>
          <a:p>
            <a:pPr lvl="1"/>
            <a:r>
              <a:rPr lang="de-DE" dirty="0"/>
              <a:t>Einschränkungen, Fremdschlüssel</a:t>
            </a:r>
          </a:p>
          <a:p>
            <a:pPr lvl="1"/>
            <a:r>
              <a:rPr lang="de-DE" dirty="0"/>
              <a:t>Sequenzen, etc.</a:t>
            </a:r>
          </a:p>
          <a:p>
            <a:r>
              <a:rPr lang="de-DE" dirty="0"/>
              <a:t>Modell so gestalten wie es benötigt wird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82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HasDefaultNamespace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Legt das Standardschema für alle Objekte fest</a:t>
            </a:r>
          </a:p>
          <a:p>
            <a:r>
              <a:rPr lang="de-DE" dirty="0"/>
              <a:t>Standard: Provider abhängig, beim SQL Server: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modelBuilder.HasDefaultSchema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dnc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040147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UseCollation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Legt die </a:t>
            </a:r>
            <a:r>
              <a:rPr lang="de-DE" dirty="0" err="1"/>
              <a:t>Standardcollation</a:t>
            </a:r>
            <a:r>
              <a:rPr lang="de-DE" dirty="0"/>
              <a:t> für die Datenbank/ Spalte fest</a:t>
            </a:r>
          </a:p>
          <a:p>
            <a:r>
              <a:rPr lang="de-DE" dirty="0"/>
              <a:t>Standard: Serverstandard </a:t>
            </a:r>
            <a:br>
              <a:rPr lang="de-DE" dirty="0"/>
            </a:br>
            <a:r>
              <a:rPr lang="de-DE" dirty="0"/>
              <a:t>(vermutlich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SQL_Latin1_General_CP1_CI_AS</a:t>
            </a:r>
            <a:r>
              <a:rPr lang="it-IT" dirty="0"/>
              <a:t>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modelBuilder.UseCollation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German_PhoneBook_CI_AS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 </a:t>
            </a:r>
            <a:r>
              <a:rPr lang="de-DE" sz="1800" dirty="0" err="1">
                <a:latin typeface="Consolas" panose="020B0609020204030204" pitchFamily="49" charset="0"/>
              </a:rPr>
              <a:t>modelBuilder</a:t>
            </a:r>
            <a:endParaRPr lang="de-D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     .Entity&lt;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     .Property(e =&gt; </a:t>
            </a:r>
            <a:r>
              <a:rPr lang="de-DE" sz="1800" dirty="0" err="1">
                <a:latin typeface="Consolas" panose="020B0609020204030204" pitchFamily="49" charset="0"/>
              </a:rPr>
              <a:t>e.Name</a:t>
            </a:r>
            <a:r>
              <a:rPr lang="de-DE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     .</a:t>
            </a:r>
            <a:r>
              <a:rPr lang="de-DE" sz="1800" dirty="0" err="1">
                <a:latin typeface="Consolas" panose="020B0609020204030204" pitchFamily="49" charset="0"/>
              </a:rPr>
              <a:t>UseCollation</a:t>
            </a:r>
            <a:r>
              <a:rPr lang="de-DE" sz="1800" dirty="0"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German_PhoneBook_CI_AS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A18E0D-C879-4556-96EF-52A11D00E99D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5.0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20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Ignore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Ignoriert einen Typen komplett</a:t>
            </a:r>
          </a:p>
          <a:p>
            <a:r>
              <a:rPr lang="de-DE" dirty="0"/>
              <a:t>Standard: 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modelBuilder.Ignore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</p:txBody>
      </p:sp>
    </p:spTree>
    <p:extLst>
      <p:ext uri="{BB962C8B-B14F-4D97-AF65-F5344CB8AC3E}">
        <p14:creationId xmlns:p14="http://schemas.microsoft.com/office/powerpoint/2010/main" val="1385582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Ignore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Ignoriert die Eigenschaft einer Entität</a:t>
            </a:r>
          </a:p>
          <a:p>
            <a:r>
              <a:rPr lang="de-DE" dirty="0"/>
              <a:t>Standard: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Ignore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p.End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60335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ToTable</a:t>
            </a:r>
            <a:r>
              <a:rPr lang="de-DE" dirty="0"/>
              <a:t>/ </a:t>
            </a:r>
            <a:r>
              <a:rPr lang="de-DE" dirty="0" err="1"/>
              <a:t>ToView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der Schema/ Tabelle o. Sicht einer Entität</a:t>
            </a:r>
          </a:p>
          <a:p>
            <a:r>
              <a:rPr lang="de-DE" dirty="0"/>
              <a:t>Standard: Name der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r>
              <a:rPr lang="de-DE" dirty="0"/>
              <a:t>-Eigenschaft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 </a:t>
            </a:r>
            <a:r>
              <a:rPr lang="de-DE" dirty="0" err="1"/>
              <a:t>DbContext</a:t>
            </a:r>
            <a:r>
              <a:rPr lang="de-DE" dirty="0"/>
              <a:t>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3182934"/>
            <a:ext cx="9776927" cy="2994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"Sessions"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"Session", 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dbo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SpeakerStatistics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HasNoKey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ToView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vwSpeakerStats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dbo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95753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IsMemoryOptimized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Memory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(SQL Server)</a:t>
            </a:r>
          </a:p>
          <a:p>
            <a:r>
              <a:rPr lang="de-DE" dirty="0"/>
              <a:t>Standard: 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3182934"/>
            <a:ext cx="9776927" cy="2994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"Sessions"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>
                <a:latin typeface="Consolas" panose="020B0609020204030204" pitchFamily="49" charset="0"/>
              </a:rPr>
              <a:t>.</a:t>
            </a:r>
            <a:r>
              <a:rPr lang="de-DE" sz="1800" dirty="0" err="1">
                <a:latin typeface="Consolas" panose="020B0609020204030204" pitchFamily="49" charset="0"/>
              </a:rPr>
              <a:t>IsMemoryOptimized</a:t>
            </a:r>
            <a:r>
              <a:rPr lang="de-DE" sz="180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25BDD0-FDD9-48F9-957B-232E8C9AC77E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5.0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55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IsTemporal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6870"/>
          </a:xfrm>
        </p:spPr>
        <p:txBody>
          <a:bodyPr/>
          <a:lstStyle/>
          <a:p>
            <a:r>
              <a:rPr lang="de-DE" dirty="0" err="1"/>
              <a:t>Temportal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(SQL Server)</a:t>
            </a:r>
          </a:p>
          <a:p>
            <a:r>
              <a:rPr lang="de-DE" dirty="0"/>
              <a:t>Standard: 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3182935"/>
            <a:ext cx="9776927" cy="1615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MyTemporalTable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(t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t.IsTemporal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hist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hist.UseHistoryTable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SessionHistory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“);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de-DE" sz="18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5293C0-7382-4073-9AD5-5F7B66433100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6.0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820521-B8C2-453B-8EF7-FEC5D4C4AC71}"/>
              </a:ext>
            </a:extLst>
          </p:cNvPr>
          <p:cNvSpPr txBox="1">
            <a:spLocks/>
          </p:cNvSpPr>
          <p:nvPr/>
        </p:nvSpPr>
        <p:spPr>
          <a:xfrm>
            <a:off x="838199" y="5097618"/>
            <a:ext cx="9776927" cy="1114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dbContext.MyTemporalTable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TemporalAsOf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(&lt;Date&gt;).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(w =&gt; …);</a:t>
            </a:r>
            <a:endParaRPr lang="de-D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9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88637-4AFC-4937-B5C7-D1A903D48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8631" cy="4351338"/>
          </a:xfrm>
        </p:spPr>
        <p:txBody>
          <a:bodyPr/>
          <a:lstStyle/>
          <a:p>
            <a:r>
              <a:rPr lang="de-DE" dirty="0"/>
              <a:t>Individuelle Inhouse Trainings</a:t>
            </a:r>
          </a:p>
          <a:p>
            <a:r>
              <a:rPr lang="de-DE" dirty="0"/>
              <a:t>(Online on-demand) Projektbegleitung</a:t>
            </a:r>
          </a:p>
          <a:p>
            <a:r>
              <a:rPr lang="de-DE" dirty="0"/>
              <a:t>Beratung</a:t>
            </a:r>
          </a:p>
          <a:p>
            <a:pPr lvl="1"/>
            <a:r>
              <a:rPr lang="de-DE" dirty="0"/>
              <a:t>Problemanalyse und Lösungen</a:t>
            </a:r>
          </a:p>
          <a:p>
            <a:pPr lvl="1"/>
            <a:r>
              <a:rPr lang="de-DE" dirty="0"/>
              <a:t>Technologieentscheidungen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B3CA700-796F-439F-93E8-6440A8E2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Mein Service- </a:t>
            </a:r>
            <a:r>
              <a:rPr lang="en-US" dirty="0" err="1"/>
              <a:t>Ihr</a:t>
            </a:r>
            <a:r>
              <a:rPr lang="en-US" dirty="0"/>
              <a:t> Benefit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612B5-0E92-4002-B72F-73C79B6F7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61" y="1258036"/>
            <a:ext cx="2641022" cy="2880687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9326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70A3-03F1-459E-841F-E4FCF79B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>
                <a:solidFill>
                  <a:srgbClr val="000000"/>
                </a:solidFill>
              </a:rPr>
              <a:t>Temporal </a:t>
            </a:r>
            <a:r>
              <a:rPr lang="de-DE" sz="4400" dirty="0" err="1">
                <a:solidFill>
                  <a:srgbClr val="000000"/>
                </a:solidFill>
              </a:rPr>
              <a:t>AsOf</a:t>
            </a:r>
            <a:r>
              <a:rPr lang="de-DE" sz="4400" dirty="0">
                <a:solidFill>
                  <a:srgbClr val="000000"/>
                </a:solidFill>
              </a:rPr>
              <a:t> &amp; Co</a:t>
            </a:r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F7C43DF-CCD7-4557-B64B-A75451C3B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927810"/>
              </p:ext>
            </p:extLst>
          </p:nvPr>
        </p:nvGraphicFramePr>
        <p:xfrm>
          <a:off x="838200" y="1825625"/>
          <a:ext cx="10515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286">
                  <a:extLst>
                    <a:ext uri="{9D8B030D-6E8A-4147-A177-3AD203B41FA5}">
                      <a16:colId xmlns:a16="http://schemas.microsoft.com/office/drawing/2014/main" val="3329914526"/>
                    </a:ext>
                  </a:extLst>
                </a:gridCol>
                <a:gridCol w="7914314">
                  <a:extLst>
                    <a:ext uri="{9D8B030D-6E8A-4147-A177-3AD203B41FA5}">
                      <a16:colId xmlns:a16="http://schemas.microsoft.com/office/drawing/2014/main" val="146596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TemporalAll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Alle </a:t>
                      </a:r>
                      <a:r>
                        <a:rPr lang="en-US" dirty="0" err="1"/>
                        <a:t>Daten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aus</a:t>
                      </a:r>
                      <a:r>
                        <a:rPr lang="en-US" dirty="0"/>
                        <a:t> der </a:t>
                      </a:r>
                      <a:r>
                        <a:rPr lang="en-US" dirty="0" err="1"/>
                        <a:t>Tabelle</a:t>
                      </a:r>
                      <a:r>
                        <a:rPr lang="en-US" dirty="0"/>
                        <a:t> und der </a:t>
                      </a:r>
                      <a:r>
                        <a:rPr lang="en-US" dirty="0" err="1"/>
                        <a:t>historischen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Tabelle</a:t>
                      </a:r>
                      <a:r>
                        <a:rPr lang="en-US" dirty="0"/>
                        <a:t>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85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TemporalAsOf</a:t>
                      </a:r>
                      <a:r>
                        <a:rPr lang="de-DE" dirty="0"/>
                        <a:t>(…)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Daten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zu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einem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bestimmten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Zeitpunkt</a:t>
                      </a:r>
                      <a:r>
                        <a:rPr lang="en-US" dirty="0"/>
                        <a:t>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48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TemporalFromTo</a:t>
                      </a:r>
                      <a:r>
                        <a:rPr lang="de-DE" dirty="0"/>
                        <a:t>(…)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Daten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aus</a:t>
                      </a:r>
                      <a:r>
                        <a:rPr lang="en-US" dirty="0"/>
                        <a:t> der </a:t>
                      </a:r>
                      <a:r>
                        <a:rPr lang="en-US" dirty="0" err="1"/>
                        <a:t>Tabelle</a:t>
                      </a:r>
                      <a:r>
                        <a:rPr lang="en-US" dirty="0"/>
                        <a:t> plus der </a:t>
                      </a:r>
                      <a:r>
                        <a:rPr lang="en-US" dirty="0" err="1"/>
                        <a:t>historischen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Tabelle</a:t>
                      </a:r>
                      <a:r>
                        <a:rPr lang="en-US" dirty="0"/>
                        <a:t> </a:t>
                      </a:r>
                      <a:r>
                        <a:rPr lang="en-US"/>
                        <a:t>exk. </a:t>
                      </a:r>
                      <a:r>
                        <a:rPr lang="en-US" dirty="0" err="1"/>
                        <a:t>Einschluss</a:t>
                      </a:r>
                      <a:r>
                        <a:rPr lang="en-US" dirty="0"/>
                        <a:t> 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der oberen Grenze.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4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TemporalBetween</a:t>
                      </a:r>
                      <a:r>
                        <a:rPr lang="de-DE" dirty="0"/>
                        <a:t>(…)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Daten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aus</a:t>
                      </a:r>
                      <a:r>
                        <a:rPr lang="en-US" dirty="0"/>
                        <a:t> der </a:t>
                      </a:r>
                      <a:r>
                        <a:rPr lang="en-US" dirty="0" err="1"/>
                        <a:t>Tabelle</a:t>
                      </a:r>
                      <a:r>
                        <a:rPr lang="en-US" dirty="0"/>
                        <a:t> plus der </a:t>
                      </a:r>
                      <a:r>
                        <a:rPr lang="en-US" dirty="0" err="1"/>
                        <a:t>historischen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Tabelle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inkl</a:t>
                      </a:r>
                      <a:r>
                        <a:rPr lang="en-US" dirty="0"/>
                        <a:t>. </a:t>
                      </a:r>
                      <a:r>
                        <a:rPr lang="en-US" dirty="0" err="1"/>
                        <a:t>Einschluss</a:t>
                      </a:r>
                      <a:r>
                        <a:rPr lang="en-US" dirty="0"/>
                        <a:t> 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der oberen Grenze.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381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TemporalContainedIn</a:t>
                      </a:r>
                      <a:r>
                        <a:rPr lang="de-DE" dirty="0"/>
                        <a:t>(…)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Nur </a:t>
                      </a:r>
                      <a:r>
                        <a:rPr lang="en-US" dirty="0" err="1"/>
                        <a:t>Daten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aus</a:t>
                      </a:r>
                      <a:r>
                        <a:rPr lang="en-US" dirty="0"/>
                        <a:t> den der </a:t>
                      </a:r>
                      <a:r>
                        <a:rPr lang="en-US" dirty="0" err="1"/>
                        <a:t>historischen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Tabelle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aus</a:t>
                      </a:r>
                      <a:r>
                        <a:rPr lang="en-US" dirty="0"/>
                        <a:t> dem </a:t>
                      </a:r>
                      <a:r>
                        <a:rPr lang="en-US" dirty="0" err="1"/>
                        <a:t>Zeitraum</a:t>
                      </a:r>
                      <a:r>
                        <a:rPr lang="en-US" dirty="0"/>
                        <a:t>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6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19917-7702-48AC-83CD-D086EF2BE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073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HasKey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Eindeutiger Schlüssel der Entität (Primary Key)</a:t>
            </a:r>
          </a:p>
          <a:p>
            <a:r>
              <a:rPr lang="de-DE" dirty="0"/>
              <a:t>Standard: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DE" dirty="0"/>
              <a:t> oder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{Klasse}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HasKey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(k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k.Id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HasName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MyPkName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HasKey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(k =&gt;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k.Id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k.SpeakerId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206553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HasAlternateKey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Alternativer, eindeutiger Schlüssel der Entität</a:t>
            </a:r>
          </a:p>
          <a:p>
            <a:r>
              <a:rPr lang="de-DE" dirty="0"/>
              <a:t>Standard: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HasAlternateKey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(a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a.Title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HasAlternateKey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(a =&gt;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a.Title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a.Abstract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88290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HasColumnName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der Spalte in der Datenbank</a:t>
            </a:r>
          </a:p>
          <a:p>
            <a:r>
              <a:rPr lang="de-DE" dirty="0"/>
              <a:t>Standard: Name des Attributes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p.Abstract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HasColumnName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ContentDescription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60733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HasColumnType</a:t>
            </a:r>
            <a:r>
              <a:rPr lang="de-DE" dirty="0"/>
              <a:t>/ </a:t>
            </a:r>
            <a:r>
              <a:rPr lang="de-DE" dirty="0" err="1"/>
              <a:t>HasPrecision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Datenbanktyp/ Präzision</a:t>
            </a:r>
          </a:p>
          <a:p>
            <a:r>
              <a:rPr lang="de-DE" dirty="0"/>
              <a:t>Standard: Abhängig vom CLR-Datentyp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p.Begin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HasColumnType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"time"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p.Rating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HasPrecision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(18, 2);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2388E-8A17-4A07-B529-2952ECBA369F}"/>
              </a:ext>
            </a:extLst>
          </p:cNvPr>
          <p:cNvSpPr/>
          <p:nvPr/>
        </p:nvSpPr>
        <p:spPr>
          <a:xfrm>
            <a:off x="4123765" y="5475272"/>
            <a:ext cx="609600" cy="357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1665461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IsRequired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Gibt an, ob es sich um ein Pflichtfeld handelt</a:t>
            </a:r>
          </a:p>
          <a:p>
            <a:r>
              <a:rPr lang="de-DE" dirty="0"/>
              <a:t>Standard: Nein, außer </a:t>
            </a:r>
            <a:r>
              <a:rPr lang="de-DE" dirty="0" err="1"/>
              <a:t>EntityKey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45388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p.Abstract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IsRequired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313137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IsUnicode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Gibt an, ob es sich um eine Unicode-Zeichenkette handelt</a:t>
            </a:r>
          </a:p>
          <a:p>
            <a:r>
              <a:rPr lang="de-DE" dirty="0"/>
              <a:t>Standard: Ja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latin typeface="Consolas" panose="020B0609020204030204" pitchFamily="49" charset="0"/>
              </a:rPr>
              <a:t>p.Abstract</a:t>
            </a:r>
            <a:r>
              <a:rPr lang="de-DE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latin typeface="Consolas" panose="020B0609020204030204" pitchFamily="49" charset="0"/>
              </a:rPr>
              <a:t>IsUnicode</a:t>
            </a:r>
            <a:r>
              <a:rPr lang="de-DE" sz="1800" dirty="0"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42062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IsSparse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Gibt an, </a:t>
            </a:r>
            <a:r>
              <a:rPr lang="de-DE" dirty="0" err="1"/>
              <a:t>Sparse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handelt</a:t>
            </a:r>
          </a:p>
          <a:p>
            <a:r>
              <a:rPr lang="de-DE" dirty="0"/>
              <a:t>Standard: </a:t>
            </a:r>
            <a:r>
              <a:rPr lang="de-DE" dirty="0" err="1"/>
              <a:t>False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latin typeface="Consolas" panose="020B0609020204030204" pitchFamily="49" charset="0"/>
              </a:rPr>
              <a:t>p.Abstract</a:t>
            </a:r>
            <a:r>
              <a:rPr lang="de-DE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latin typeface="Consolas" panose="020B0609020204030204" pitchFamily="49" charset="0"/>
              </a:rPr>
              <a:t>IsSparse</a:t>
            </a:r>
            <a:r>
              <a:rPr lang="de-DE" sz="180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673856-D05C-419A-AA0A-8812A4BD9A87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2303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HasMaxLenth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Gibt die maximale Länge von Zeichenketten an</a:t>
            </a:r>
          </a:p>
          <a:p>
            <a:r>
              <a:rPr lang="de-DE" dirty="0"/>
              <a:t>Standard: 4000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4BCF7B-C979-4481-859D-E79F97B42FF8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p.Abstract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HasMaxLength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(300);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96951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HasDefaultValue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Legt einen (konstanten) typensicheren Standardwert fest</a:t>
            </a:r>
          </a:p>
          <a:p>
            <a:r>
              <a:rPr lang="de-DE" dirty="0"/>
              <a:t>Standard: 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205E20-4596-493B-8B54-87437D50C1F5}"/>
              </a:ext>
            </a:extLst>
          </p:cNvPr>
          <p:cNvSpPr txBox="1">
            <a:spLocks/>
          </p:cNvSpPr>
          <p:nvPr/>
        </p:nvSpPr>
        <p:spPr>
          <a:xfrm>
            <a:off x="838200" y="3421942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.Property(s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s.Title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HasDefaultValue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"&lt;New Session&gt;"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1567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34589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HasDefaultValueSql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Legt einen (berechneten) Standardwert fest</a:t>
            </a:r>
          </a:p>
          <a:p>
            <a:r>
              <a:rPr lang="de-DE" dirty="0"/>
              <a:t>Standard: -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D97E6D-2E96-4EC8-A4FE-E230743C5D46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.Property(s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s.Created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HasDefaultValueSql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getdate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()"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51144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HasIndex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(Datenbank)-Index</a:t>
            </a:r>
          </a:p>
          <a:p>
            <a:r>
              <a:rPr lang="de-DE" dirty="0"/>
              <a:t>Standard: 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D08DF9-6E42-43F4-93E4-0A14C8CB4903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HasIndex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(i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i.Title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24154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UseIdentity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Identitätsspalte</a:t>
            </a:r>
          </a:p>
          <a:p>
            <a:r>
              <a:rPr lang="de-DE" dirty="0"/>
              <a:t>Standard: Seed = 1 &amp; </a:t>
            </a:r>
            <a:r>
              <a:rPr lang="de-DE" dirty="0" err="1"/>
              <a:t>Increment</a:t>
            </a:r>
            <a:r>
              <a:rPr lang="de-DE" dirty="0"/>
              <a:t>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42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817C78-6001-41EB-AC28-3F72C8A120FD}"/>
              </a:ext>
            </a:extLst>
          </p:cNvPr>
          <p:cNvSpPr txBox="1">
            <a:spLocks/>
          </p:cNvSpPr>
          <p:nvPr/>
        </p:nvSpPr>
        <p:spPr>
          <a:xfrm>
            <a:off x="838200" y="3077848"/>
            <a:ext cx="9776927" cy="2592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.Property(s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s.Created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UseIdentity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800" dirty="0"/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B03163-6F1B-40AA-9582-4EFABED0042C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502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HasConversion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Konvertierung Speicher &lt;-&gt; Store</a:t>
            </a:r>
          </a:p>
          <a:p>
            <a:r>
              <a:rPr lang="de-DE" dirty="0"/>
              <a:t>Null wird niemals übergeben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43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817C78-6001-41EB-AC28-3F72C8A120FD}"/>
              </a:ext>
            </a:extLst>
          </p:cNvPr>
          <p:cNvSpPr txBox="1">
            <a:spLocks/>
          </p:cNvSpPr>
          <p:nvPr/>
        </p:nvSpPr>
        <p:spPr>
          <a:xfrm>
            <a:off x="838200" y="3077848"/>
            <a:ext cx="9776927" cy="2592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latin typeface="Consolas" panose="020B0609020204030204" pitchFamily="49" charset="0"/>
              </a:rPr>
              <a:t>&gt;()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.Property(p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p.Homepage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HasConversion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c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c.ToLower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Vor schreiben in Store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c =&gt; c            </a:t>
            </a: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Nach lesen aus Store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B03163-6F1B-40AA-9582-4EFABED0042C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4181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CFF-E5D7-47A2-8B0C-362FB516F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Eingebaute Konvertierungen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C613-7A84-4AF8-97D5-3D67FE222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Microsoft.EntityFrameworkCore.Storage.Converters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78804-3360-4E04-88D7-D5854574F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44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16464-BEFF-467A-9862-4E5ACAFE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692" y="2335826"/>
            <a:ext cx="4490616" cy="402052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38AB7ED-A286-4337-92C3-33692F94035B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2.1</a:t>
            </a:r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899BE9-E449-47EF-81C8-924F78399441}"/>
              </a:ext>
            </a:extLst>
          </p:cNvPr>
          <p:cNvGrpSpPr/>
          <p:nvPr/>
        </p:nvGrpSpPr>
        <p:grpSpPr>
          <a:xfrm>
            <a:off x="6623926" y="2521216"/>
            <a:ext cx="1169127" cy="614180"/>
            <a:chOff x="7085320" y="2445715"/>
            <a:chExt cx="1169127" cy="6141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23A3C9-50EE-4A2C-A556-45367A75C1E1}"/>
                </a:ext>
              </a:extLst>
            </p:cNvPr>
            <p:cNvCxnSpPr/>
            <p:nvPr/>
          </p:nvCxnSpPr>
          <p:spPr>
            <a:xfrm flipH="1">
              <a:off x="7085320" y="2752805"/>
              <a:ext cx="46808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 descr="Winking Face with No Fill">
              <a:extLst>
                <a:ext uri="{FF2B5EF4-FFF2-40B4-BE49-F238E27FC236}">
                  <a16:creationId xmlns:a16="http://schemas.microsoft.com/office/drawing/2014/main" id="{35126A04-18B4-4AD6-A507-32A3E2C1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40267" y="2445715"/>
              <a:ext cx="614180" cy="614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0886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88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Pre-convention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54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Pre-convention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Standard Konvention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D08DF9-6E42-43F4-93E4-0A14C8CB4903}"/>
              </a:ext>
            </a:extLst>
          </p:cNvPr>
          <p:cNvSpPr txBox="1">
            <a:spLocks/>
          </p:cNvSpPr>
          <p:nvPr/>
        </p:nvSpPr>
        <p:spPr>
          <a:xfrm>
            <a:off x="838200" y="2495005"/>
            <a:ext cx="9776927" cy="3997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ConfigureConventions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rgbClr val="3493AF"/>
                </a:solidFill>
                <a:latin typeface="Consolas" panose="020B0609020204030204" pitchFamily="49" charset="0"/>
              </a:rPr>
              <a:t>ModelConfigurationBuilder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300" dirty="0">
                <a:solidFill>
                  <a:srgbClr val="008000"/>
                </a:solidFill>
                <a:latin typeface="Consolas" panose="020B0609020204030204" pitchFamily="49" charset="0"/>
              </a:rPr>
              <a:t>// Standard Konvention festlegen</a:t>
            </a: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configurationBuilder.</a:t>
            </a:r>
            <a:r>
              <a:rPr lang="de-DE" sz="1300" dirty="0" err="1">
                <a:solidFill>
                  <a:srgbClr val="886A2C"/>
                </a:solidFill>
                <a:latin typeface="Consolas" panose="020B0609020204030204" pitchFamily="49" charset="0"/>
              </a:rPr>
              <a:t>Properties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de-DE" sz="1300" dirty="0" err="1">
                <a:solidFill>
                  <a:srgbClr val="886A2C"/>
                </a:solidFill>
                <a:latin typeface="Consolas" panose="020B0609020204030204" pitchFamily="49" charset="0"/>
              </a:rPr>
              <a:t>HaveMaxLength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(100);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configurationBuilder.</a:t>
            </a:r>
            <a:r>
              <a:rPr lang="de-DE" sz="1300" dirty="0" err="1">
                <a:solidFill>
                  <a:srgbClr val="886A2C"/>
                </a:solidFill>
                <a:latin typeface="Consolas" panose="020B0609020204030204" pitchFamily="49" charset="0"/>
              </a:rPr>
              <a:t>Properties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de-DE" sz="1300" dirty="0" err="1">
                <a:solidFill>
                  <a:srgbClr val="886A2C"/>
                </a:solidFill>
                <a:latin typeface="Consolas" panose="020B0609020204030204" pitchFamily="49" charset="0"/>
              </a:rPr>
              <a:t>HavePrecision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(18, 3);</a:t>
            </a:r>
          </a:p>
          <a:p>
            <a:pPr marL="0" indent="0">
              <a:buNone/>
            </a:pP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300" dirty="0">
                <a:solidFill>
                  <a:srgbClr val="008000"/>
                </a:solidFill>
                <a:latin typeface="Consolas" panose="020B0609020204030204" pitchFamily="49" charset="0"/>
              </a:rPr>
              <a:t>// Auch Interfaces sind erlaubt</a:t>
            </a: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configurationBuilder.</a:t>
            </a:r>
            <a:r>
              <a:rPr lang="de-DE" sz="1300" dirty="0" err="1">
                <a:solidFill>
                  <a:srgbClr val="886A2C"/>
                </a:solidFill>
                <a:latin typeface="Consolas" panose="020B0609020204030204" pitchFamily="49" charset="0"/>
              </a:rPr>
              <a:t>IgnoreAny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300" dirty="0" err="1">
                <a:solidFill>
                  <a:srgbClr val="3493AF"/>
                </a:solidFill>
                <a:latin typeface="Consolas" panose="020B0609020204030204" pitchFamily="49" charset="0"/>
              </a:rPr>
              <a:t>INonPersisted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.ConfigureConventions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configurationBuilder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3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00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577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Beziehungen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02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  <a:p>
            <a:r>
              <a:rPr lang="de-DE" dirty="0"/>
              <a:t>Grundlagen</a:t>
            </a:r>
          </a:p>
          <a:p>
            <a:r>
              <a:rPr lang="de-DE" dirty="0"/>
              <a:t>Wichtiges</a:t>
            </a:r>
          </a:p>
          <a:p>
            <a:endParaRPr lang="de-DE" dirty="0"/>
          </a:p>
          <a:p>
            <a:r>
              <a:rPr lang="de-DE" dirty="0"/>
              <a:t>Spaß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297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1:n-Beziehungen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D08DF9-6E42-43F4-93E4-0A14C8CB490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776927" cy="4314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HasOne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p.TechEvent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WithMany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p.Sessions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HasConstraintName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MyFKConstraint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HasForeignKey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p.TechEventId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OnDelete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3493AF"/>
                </a:solidFill>
                <a:latin typeface="Consolas" panose="020B0609020204030204" pitchFamily="49" charset="0"/>
              </a:rPr>
              <a:t>DeleteBehavior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.Cascade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TechEvent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HasMany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p.Sessions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WithOne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p.TechEvent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IsRequired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HasConstraintName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MyFKConstraint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HasForeignKey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p.TechEventId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OnDelete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3493AF"/>
                </a:solidFill>
                <a:latin typeface="Consolas" panose="020B0609020204030204" pitchFamily="49" charset="0"/>
              </a:rPr>
              <a:t>DeleteBehavior</a:t>
            </a:r>
            <a:r>
              <a:rPr lang="de-DE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.Cascade</a:t>
            </a: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857246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1:0..1-Beziehungen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633C15-199E-4D6A-9251-75EEA0E8540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776927" cy="4314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TechEvent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HasOne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p.VenueSetup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WithOne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p.TechEvent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HasForeignKey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VenueSetup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&gt;(f =&gt; </a:t>
            </a:r>
            <a:r>
              <a:rPr lang="de-DE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f.TechEventId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IsRequired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OnDelete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DeleteBehavior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.Cascade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582422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1:1-Beziehungen (Table Splitting)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633C15-199E-4D6A-9251-75EEA0E85407}"/>
              </a:ext>
            </a:extLst>
          </p:cNvPr>
          <p:cNvSpPr txBox="1">
            <a:spLocks/>
          </p:cNvSpPr>
          <p:nvPr/>
        </p:nvSpPr>
        <p:spPr>
          <a:xfrm>
            <a:off x="838200" y="1679113"/>
            <a:ext cx="9776927" cy="4314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TechEvent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HasOne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p.VenueSetup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WithOne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p.TechEvent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IsRequired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OnDelete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DeleteBehavior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.Cascade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43944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n:m-Beziehung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633C15-199E-4D6A-9251-75EEA0E85407}"/>
              </a:ext>
            </a:extLst>
          </p:cNvPr>
          <p:cNvSpPr txBox="1">
            <a:spLocks/>
          </p:cNvSpPr>
          <p:nvPr/>
        </p:nvSpPr>
        <p:spPr>
          <a:xfrm>
            <a:off x="838200" y="2936147"/>
            <a:ext cx="9776927" cy="3303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Product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&gt;() 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	.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HasMany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(e =&gt;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e.Details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	.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WithMany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(e =&gt;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e.Product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	.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UsingEntity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ProductDetails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&gt;(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c=&gt;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c.HasOne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(b =&gt;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b.Detail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).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WithMany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().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HasForeignKey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(b =&gt;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b.ProductId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c=&gt;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c.HasOne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(b =&gt;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b.Product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).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WithMany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().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HasForeignKey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(b =&gt;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b.DetailId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	.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ToTable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ProductDetails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	.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HasKey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(b =&gt;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new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b.DetailId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 err="1">
                <a:solidFill>
                  <a:srgbClr val="222222"/>
                </a:solidFill>
                <a:latin typeface="Consolas" panose="020B0609020204030204" pitchFamily="49" charset="0"/>
              </a:rPr>
              <a:t>b.ProductId</a:t>
            </a:r>
            <a:r>
              <a:rPr lang="de-DE" sz="1800" dirty="0">
                <a:solidFill>
                  <a:srgbClr val="222222"/>
                </a:solidFill>
                <a:latin typeface="Consolas" panose="020B0609020204030204" pitchFamily="49" charset="0"/>
              </a:rPr>
              <a:t>}); </a:t>
            </a:r>
          </a:p>
          <a:p>
            <a:pPr marL="0" indent="0">
              <a:buNone/>
            </a:pPr>
            <a:endParaRPr lang="de-DE" sz="1800" dirty="0">
              <a:solidFill>
                <a:srgbClr val="22222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F7D08A-8BDA-48BE-904F-917E26BC6B57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  <a:r>
              <a:rPr lang="de-DE" sz="2000" dirty="0"/>
              <a:t>.0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E6AF22-F8FB-46A3-A3AE-62A51705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8902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79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Entitäten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31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Add()/ </a:t>
            </a:r>
            <a:r>
              <a:rPr lang="de-DE" dirty="0" err="1"/>
              <a:t>AddRange</a:t>
            </a:r>
            <a:r>
              <a:rPr lang="de-DE" dirty="0"/>
              <a:t>()</a:t>
            </a:r>
          </a:p>
          <a:p>
            <a:r>
              <a:rPr lang="de-DE" dirty="0"/>
              <a:t>An Kontext anfügen (</a:t>
            </a:r>
            <a:r>
              <a:rPr lang="de-DE" dirty="0" err="1"/>
              <a:t>Attach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56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39BCEF-06C7-4590-907D-FED13A2742D5}"/>
              </a:ext>
            </a:extLst>
          </p:cNvPr>
          <p:cNvSpPr txBox="1">
            <a:spLocks/>
          </p:cNvSpPr>
          <p:nvPr/>
        </p:nvSpPr>
        <p:spPr>
          <a:xfrm>
            <a:off x="838200" y="3026731"/>
            <a:ext cx="9776927" cy="31502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An den Kontext anfügen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efContext.Speakers.Add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speaker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oder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efContext.Entry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speaker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).State = 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EntityState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.Added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oder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_efContext.Add(speaker);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Änderungen speichern (Keine Validierung!)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efContext.SaveChanges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6702F-3D00-4918-B6A9-E89596E15FB5}"/>
              </a:ext>
            </a:extLst>
          </p:cNvPr>
          <p:cNvSpPr txBox="1"/>
          <p:nvPr/>
        </p:nvSpPr>
        <p:spPr>
          <a:xfrm rot="435655">
            <a:off x="8255339" y="571397"/>
            <a:ext cx="379827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Keine Validierung!</a:t>
            </a:r>
          </a:p>
        </p:txBody>
      </p:sp>
    </p:spTree>
    <p:extLst>
      <p:ext uri="{BB962C8B-B14F-4D97-AF65-F5344CB8AC3E}">
        <p14:creationId xmlns:p14="http://schemas.microsoft.com/office/powerpoint/2010/main" val="376942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1B68-EAAE-46C7-B7C4-5FA04A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B685F-65D7-4C07-A98A-0A7386C67A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Eine Entität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CB1EF-AC5F-4A8D-8E9F-0335B848F9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Mehrere Entitäten (Batch-Update)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0625D-D979-49ED-B92D-099B9EB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BDD11-58D2-4B6F-8516-F2C1D9E5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531739"/>
            <a:ext cx="5190476" cy="33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3F511-98F9-48C0-99DB-270CD8B3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1739"/>
            <a:ext cx="3933333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93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90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LINQ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Entities</a:t>
            </a:r>
            <a:endParaRPr lang="de-DE" dirty="0"/>
          </a:p>
          <a:p>
            <a:pPr lvl="1"/>
            <a:r>
              <a:rPr lang="de-DE" dirty="0"/>
              <a:t>LINQ-Syntax</a:t>
            </a:r>
          </a:p>
          <a:p>
            <a:pPr lvl="1"/>
            <a:r>
              <a:rPr lang="de-DE" dirty="0"/>
              <a:t>Methoden-Syntax</a:t>
            </a:r>
          </a:p>
          <a:p>
            <a:r>
              <a:rPr lang="de-DE" dirty="0"/>
              <a:t>Verzögerte Abfrage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59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B31FD-C8ED-401B-93AC-25EC49585D3D}"/>
              </a:ext>
            </a:extLst>
          </p:cNvPr>
          <p:cNvSpPr txBox="1">
            <a:spLocks/>
          </p:cNvSpPr>
          <p:nvPr/>
        </p:nvSpPr>
        <p:spPr>
          <a:xfrm>
            <a:off x="838200" y="3679115"/>
            <a:ext cx="9776927" cy="26772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query1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q.Name.StartsWith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"Speaker 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q;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query2 = 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.Where(q =&gt; q.Name == 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"Speaker 2"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3025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B1CD-6944-46B0-BD6F-D5E2DF1A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822D-4410-4EE0-AA62-362E7092FC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/>
              <a:t>Grundlagen</a:t>
            </a:r>
          </a:p>
          <a:p>
            <a:r>
              <a:rPr lang="de-DE" dirty="0"/>
              <a:t>Entity Model</a:t>
            </a:r>
          </a:p>
          <a:p>
            <a:r>
              <a:rPr lang="de-DE" dirty="0"/>
              <a:t>Beziehungen</a:t>
            </a:r>
          </a:p>
          <a:p>
            <a:r>
              <a:rPr lang="de-DE" dirty="0"/>
              <a:t>Arbeiten mit Entitäten</a:t>
            </a:r>
          </a:p>
          <a:p>
            <a:r>
              <a:rPr lang="de-DE" dirty="0"/>
              <a:t>Eigenschaft oder Feld?</a:t>
            </a:r>
          </a:p>
          <a:p>
            <a:r>
              <a:rPr lang="de-DE" dirty="0"/>
              <a:t>Ladestrategien</a:t>
            </a:r>
          </a:p>
          <a:p>
            <a:r>
              <a:rPr lang="de-DE" dirty="0"/>
              <a:t>Änderungen verfolgen</a:t>
            </a:r>
          </a:p>
          <a:p>
            <a:r>
              <a:rPr lang="de-DE" dirty="0" err="1"/>
              <a:t>Direct</a:t>
            </a:r>
            <a:r>
              <a:rPr lang="de-DE" dirty="0"/>
              <a:t> SQL</a:t>
            </a:r>
          </a:p>
          <a:p>
            <a:r>
              <a:rPr lang="de-DE" dirty="0"/>
              <a:t>Graph Update</a:t>
            </a:r>
          </a:p>
          <a:p>
            <a:r>
              <a:rPr lang="de-DE" dirty="0" err="1"/>
              <a:t>Concurrency</a:t>
            </a:r>
            <a:endParaRPr lang="de-DE" dirty="0"/>
          </a:p>
          <a:p>
            <a:r>
              <a:rPr lang="de-DE" dirty="0"/>
              <a:t>Sequenzen</a:t>
            </a:r>
          </a:p>
          <a:p>
            <a:r>
              <a:rPr lang="de-DE" dirty="0" err="1"/>
              <a:t>Logging</a:t>
            </a:r>
            <a:endParaRPr lang="de-DE" dirty="0"/>
          </a:p>
          <a:p>
            <a:r>
              <a:rPr lang="de-DE" dirty="0"/>
              <a:t>Database Handling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21193-AB78-42BA-B72E-4AD961028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/>
              <a:t>Transaktionen</a:t>
            </a:r>
          </a:p>
          <a:p>
            <a:r>
              <a:rPr lang="de-DE" dirty="0"/>
              <a:t>Value Generator</a:t>
            </a:r>
          </a:p>
          <a:p>
            <a:r>
              <a:rPr lang="de-DE" dirty="0"/>
              <a:t>Migration</a:t>
            </a:r>
          </a:p>
          <a:p>
            <a:r>
              <a:rPr lang="de-DE" dirty="0"/>
              <a:t>Vererbungs-/ </a:t>
            </a:r>
            <a:r>
              <a:rPr lang="de-DE" dirty="0" err="1"/>
              <a:t>Mappingstrategie</a:t>
            </a:r>
            <a:endParaRPr lang="de-DE" dirty="0"/>
          </a:p>
          <a:p>
            <a:r>
              <a:rPr lang="de-DE" dirty="0"/>
              <a:t>Indizes</a:t>
            </a:r>
          </a:p>
          <a:p>
            <a:r>
              <a:rPr lang="de-DE" dirty="0"/>
              <a:t>Berechnete Spalten</a:t>
            </a:r>
          </a:p>
          <a:p>
            <a:r>
              <a:rPr lang="de-DE" dirty="0"/>
              <a:t>Database </a:t>
            </a:r>
            <a:r>
              <a:rPr lang="de-DE" dirty="0" err="1"/>
              <a:t>Functions</a:t>
            </a:r>
            <a:endParaRPr lang="de-DE" dirty="0"/>
          </a:p>
          <a:p>
            <a:r>
              <a:rPr lang="de-DE" dirty="0"/>
              <a:t>Self-</a:t>
            </a:r>
            <a:r>
              <a:rPr lang="de-DE" dirty="0" err="1"/>
              <a:t>contained</a:t>
            </a:r>
            <a:r>
              <a:rPr lang="de-DE" dirty="0"/>
              <a:t> Type </a:t>
            </a:r>
            <a:r>
              <a:rPr lang="de-DE" dirty="0" err="1"/>
              <a:t>configuration</a:t>
            </a:r>
            <a:endParaRPr lang="de-DE" dirty="0"/>
          </a:p>
          <a:p>
            <a:r>
              <a:rPr lang="de-DE" dirty="0"/>
              <a:t>Shadow Property</a:t>
            </a:r>
          </a:p>
          <a:p>
            <a:r>
              <a:rPr lang="de-DE" dirty="0"/>
              <a:t>Global Query Filter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Uvm.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3EE7F-EDD9-4FAD-9FA2-C4CF67859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65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Versieht die Abfrage mit einem Tag („Bezeichnung“)</a:t>
            </a:r>
          </a:p>
          <a:p>
            <a:pPr lvl="1"/>
            <a:r>
              <a:rPr lang="de-DE" dirty="0"/>
              <a:t>Vereinfacht die Suche nach der Abfrage im Log oder Profiler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60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B31FD-C8ED-401B-93AC-25EC49585D3D}"/>
              </a:ext>
            </a:extLst>
          </p:cNvPr>
          <p:cNvSpPr txBox="1">
            <a:spLocks/>
          </p:cNvSpPr>
          <p:nvPr/>
        </p:nvSpPr>
        <p:spPr>
          <a:xfrm>
            <a:off x="838200" y="2764716"/>
            <a:ext cx="9776927" cy="18339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query1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		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TagWith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Erste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Demo-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Abfrage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q.Name.StartsWith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"Speaker 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q;</a:t>
            </a:r>
          </a:p>
          <a:p>
            <a:pPr marL="0" indent="0">
              <a:buNone/>
            </a:pPr>
            <a:endParaRPr lang="de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DB66B9-8E1A-4B0E-9453-85F362B245B0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2.2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E2512-A0AC-4974-A001-CB425DFD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2101"/>
            <a:ext cx="7666384" cy="138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599F0-08E5-496F-93F3-066ACEF4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36" y="5273569"/>
            <a:ext cx="7033870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9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werden nur benötigte Spalten berücksichtigt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61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B31FD-C8ED-401B-93AC-25EC49585D3D}"/>
              </a:ext>
            </a:extLst>
          </p:cNvPr>
          <p:cNvSpPr txBox="1">
            <a:spLocks/>
          </p:cNvSpPr>
          <p:nvPr/>
        </p:nvSpPr>
        <p:spPr>
          <a:xfrm>
            <a:off x="838200" y="2517290"/>
            <a:ext cx="9776927" cy="19241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query3 =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q.Name.StartsWith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"Speaker 1"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q.Id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q.Name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q.Homepage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).First();</a:t>
            </a:r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DD1AE0-5107-4355-8BBC-1C470238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75" y="4620875"/>
            <a:ext cx="66579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4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Variablen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Abfrage leichter lesbar als EF 6.x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62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B31FD-C8ED-401B-93AC-25EC49585D3D}"/>
              </a:ext>
            </a:extLst>
          </p:cNvPr>
          <p:cNvSpPr txBox="1">
            <a:spLocks/>
          </p:cNvSpPr>
          <p:nvPr/>
        </p:nvSpPr>
        <p:spPr>
          <a:xfrm>
            <a:off x="838200" y="2861533"/>
            <a:ext cx="9776927" cy="2301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speakerName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"Speaker 3"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speakerByName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.Where(w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speakerName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.First();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BD392-FED3-40B0-B603-F508D406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97816"/>
            <a:ext cx="9776927" cy="791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6938E8-C67B-463A-A3EC-672A74B00BB0}"/>
              </a:ext>
            </a:extLst>
          </p:cNvPr>
          <p:cNvCxnSpPr/>
          <p:nvPr/>
        </p:nvCxnSpPr>
        <p:spPr>
          <a:xfrm flipH="1">
            <a:off x="4711075" y="4264954"/>
            <a:ext cx="792000" cy="1526797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183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Zugriff via </a:t>
            </a:r>
            <a:r>
              <a:rPr lang="de-DE" dirty="0" err="1"/>
              <a:t>PrimaryKey</a:t>
            </a:r>
            <a:endParaRPr lang="de-DE" dirty="0"/>
          </a:p>
          <a:p>
            <a:r>
              <a:rPr lang="de-DE" dirty="0"/>
              <a:t>1st Level Cache 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63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B31FD-C8ED-401B-93AC-25EC49585D3D}"/>
              </a:ext>
            </a:extLst>
          </p:cNvPr>
          <p:cNvSpPr txBox="1">
            <a:spLocks/>
          </p:cNvSpPr>
          <p:nvPr/>
        </p:nvSpPr>
        <p:spPr>
          <a:xfrm>
            <a:off x="838200" y="3679115"/>
            <a:ext cx="9776927" cy="26772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query3 =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efContext.Speakers.Find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9758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1st Level Cache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Serverzugriff vermeiden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64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B31FD-C8ED-401B-93AC-25EC49585D3D}"/>
              </a:ext>
            </a:extLst>
          </p:cNvPr>
          <p:cNvSpPr txBox="1">
            <a:spLocks/>
          </p:cNvSpPr>
          <p:nvPr/>
        </p:nvSpPr>
        <p:spPr>
          <a:xfrm>
            <a:off x="838200" y="3679115"/>
            <a:ext cx="9776927" cy="26772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Nur den Cache verwenden 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… = 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efContext.Speakers.</a:t>
            </a:r>
            <a:r>
              <a:rPr lang="de-DE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.FirstOrDefault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(w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w.Id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25);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Cache und Server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… = 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efContext.Speakers.FirstOrDefault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(w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w.Id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25);</a:t>
            </a:r>
          </a:p>
        </p:txBody>
      </p:sp>
    </p:spTree>
    <p:extLst>
      <p:ext uri="{BB962C8B-B14F-4D97-AF65-F5344CB8AC3E}">
        <p14:creationId xmlns:p14="http://schemas.microsoft.com/office/powerpoint/2010/main" val="1614666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6727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Via Kontext abfragen</a:t>
            </a:r>
          </a:p>
          <a:p>
            <a:r>
              <a:rPr lang="de-DE" dirty="0"/>
              <a:t>An Kontext anfügen (</a:t>
            </a:r>
            <a:r>
              <a:rPr lang="de-DE" dirty="0" err="1"/>
              <a:t>Attach</a:t>
            </a:r>
            <a:r>
              <a:rPr lang="de-DE" dirty="0"/>
              <a:t>)</a:t>
            </a:r>
          </a:p>
          <a:p>
            <a:r>
              <a:rPr lang="de-DE" dirty="0"/>
              <a:t>Update pro Spalte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66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6877EE-82A9-498A-904C-19DAEDC14520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9776927" cy="29273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Via Kontext abfragen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speaker1 =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efContext.Find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&lt;Speaker&gt;(1);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Änderung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speaker1.Name = 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"Name1"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Speichern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efContext.SaveChanges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F0824-BC6B-475A-8265-9525AD9AEDC7}"/>
              </a:ext>
            </a:extLst>
          </p:cNvPr>
          <p:cNvSpPr txBox="1"/>
          <p:nvPr/>
        </p:nvSpPr>
        <p:spPr>
          <a:xfrm rot="435655">
            <a:off x="8255339" y="571397"/>
            <a:ext cx="379827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Keine Validierung!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EF413-A13B-4044-969D-6FB0ADC4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495" y="4842755"/>
            <a:ext cx="4901979" cy="7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Attach</a:t>
            </a:r>
            <a:r>
              <a:rPr lang="de-DE" dirty="0"/>
              <a:t> </a:t>
            </a:r>
          </a:p>
          <a:p>
            <a:r>
              <a:rPr lang="de-DE" dirty="0"/>
              <a:t>Entry&lt;&gt;().State festlegen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67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6877EE-82A9-498A-904C-19DAEDC14520}"/>
              </a:ext>
            </a:extLst>
          </p:cNvPr>
          <p:cNvSpPr txBox="1">
            <a:spLocks/>
          </p:cNvSpPr>
          <p:nvPr/>
        </p:nvSpPr>
        <p:spPr>
          <a:xfrm>
            <a:off x="838200" y="2969111"/>
            <a:ext cx="9776927" cy="33872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speaker2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Speaker() { Id = 0, Name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"…"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efContext.Attach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(speaker2);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Speichern =&gt; Insert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efContext.SaveChanges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speaker3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Speaker() { Id = 11, Name=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"..."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Infos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"..."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(speaker3).State = 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EntityState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.Modified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Speichern =&gt; Update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efContext.SaveChanges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26612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390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Entität löschen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Remove()/ </a:t>
            </a:r>
            <a:r>
              <a:rPr lang="de-DE" b="1" dirty="0" err="1"/>
              <a:t>RemoveRange</a:t>
            </a:r>
            <a:r>
              <a:rPr lang="de-DE" b="1" dirty="0"/>
              <a:t>()</a:t>
            </a:r>
          </a:p>
          <a:p>
            <a:r>
              <a:rPr lang="de-DE" dirty="0"/>
              <a:t>Entry()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69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817C78-6001-41EB-AC28-3F72C8A120FD}"/>
              </a:ext>
            </a:extLst>
          </p:cNvPr>
          <p:cNvSpPr txBox="1">
            <a:spLocks/>
          </p:cNvSpPr>
          <p:nvPr/>
        </p:nvSpPr>
        <p:spPr>
          <a:xfrm>
            <a:off x="838200" y="2880625"/>
            <a:ext cx="9776927" cy="2592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speaker1 =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efContext.Find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&gt;(1);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Löschen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efContext.Remove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(speaker1);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oder 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efContext.Speakers.Remove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(speaker1);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Speichern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efContext.SaveChanges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323A6-BE66-4ACE-97A2-0B595B7D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92" y="3727093"/>
            <a:ext cx="3089416" cy="8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6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85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Entität löschen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Remove()/ </a:t>
            </a:r>
            <a:r>
              <a:rPr lang="de-DE" dirty="0" err="1"/>
              <a:t>RemoveRange</a:t>
            </a:r>
            <a:r>
              <a:rPr lang="de-DE" dirty="0"/>
              <a:t>()</a:t>
            </a:r>
          </a:p>
          <a:p>
            <a:r>
              <a:rPr lang="de-DE" b="1" dirty="0"/>
              <a:t>Entry()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70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817C78-6001-41EB-AC28-3F72C8A120FD}"/>
              </a:ext>
            </a:extLst>
          </p:cNvPr>
          <p:cNvSpPr txBox="1">
            <a:spLocks/>
          </p:cNvSpPr>
          <p:nvPr/>
        </p:nvSpPr>
        <p:spPr>
          <a:xfrm>
            <a:off x="838200" y="3679115"/>
            <a:ext cx="9776927" cy="1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speaker2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 Id = 11 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(speaker2).State = 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EntityState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.Deleted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Speichern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efContext.SaveChanges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16287-3593-4726-A194-46910E60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808" y="4453377"/>
            <a:ext cx="2617765" cy="7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6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968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Ausnahmen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SaveChanges</a:t>
            </a:r>
            <a:r>
              <a:rPr lang="de-DE" dirty="0"/>
              <a:t>() löst Ausnahmen aus wenn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72</a:t>
            </a:fld>
            <a:endParaRPr lang="de-D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2D14F7-1183-4692-9731-337378328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6622"/>
              </p:ext>
            </p:extLst>
          </p:nvPr>
        </p:nvGraphicFramePr>
        <p:xfrm>
          <a:off x="838200" y="2464606"/>
          <a:ext cx="105156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9008">
                  <a:extLst>
                    <a:ext uri="{9D8B030D-6E8A-4147-A177-3AD203B41FA5}">
                      <a16:colId xmlns:a16="http://schemas.microsoft.com/office/drawing/2014/main" val="1392507845"/>
                    </a:ext>
                  </a:extLst>
                </a:gridCol>
                <a:gridCol w="6506592">
                  <a:extLst>
                    <a:ext uri="{9D8B030D-6E8A-4147-A177-3AD203B41FA5}">
                      <a16:colId xmlns:a16="http://schemas.microsoft.com/office/drawing/2014/main" val="650633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Ausnahme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85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DbUpdateException</a:t>
                      </a:r>
                      <a:endParaRPr lang="de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Werte können nicht persistiert werden, weil z.B. Spalten zu „klein“ sind oder kein </a:t>
                      </a:r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NULL</a:t>
                      </a:r>
                      <a:r>
                        <a:rPr lang="de-DE" dirty="0"/>
                        <a:t> zulassen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02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DbUpdateConcurrencyException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Die Daten wurden seit dem Laden in den Client auf Seiten der Datenbank verändert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28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315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Graph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4934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Einfach nur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Attach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ChangeTracker.TrackGraph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74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050DCB-3EE6-4DBD-907C-7E2A9B2D4643}"/>
              </a:ext>
            </a:extLst>
          </p:cNvPr>
          <p:cNvSpPr txBox="1">
            <a:spLocks/>
          </p:cNvSpPr>
          <p:nvPr/>
        </p:nvSpPr>
        <p:spPr>
          <a:xfrm>
            <a:off x="838200" y="3011746"/>
            <a:ext cx="9776927" cy="3165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efContext.ChangeTracker.TrackGraph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techEvent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493AF"/>
                </a:solidFill>
                <a:latin typeface="Consolas" panose="020B0609020204030204" pitchFamily="49" charset="0"/>
              </a:rPr>
              <a:t>PropertyEntry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propertyEntry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node.Entry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.Property(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"Id"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propertyEntry.CurrentValue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entry.State = </a:t>
            </a:r>
            <a:r>
              <a:rPr lang="de-DE" sz="1600" dirty="0">
                <a:solidFill>
                  <a:srgbClr val="3493AF"/>
                </a:solidFill>
                <a:latin typeface="Consolas" panose="020B0609020204030204" pitchFamily="49" charset="0"/>
              </a:rPr>
              <a:t>EntityState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.Added;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propertyEntry.CurrentValue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0)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entry.State = </a:t>
            </a:r>
            <a:r>
              <a:rPr lang="de-DE" sz="1600" dirty="0">
                <a:solidFill>
                  <a:srgbClr val="3493AF"/>
                </a:solidFill>
                <a:latin typeface="Consolas" panose="020B0609020204030204" pitchFamily="49" charset="0"/>
              </a:rPr>
              <a:t>EntityState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.Deleted;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entry.State = </a:t>
            </a:r>
            <a:r>
              <a:rPr lang="de-DE" sz="1600" dirty="0">
                <a:solidFill>
                  <a:srgbClr val="3493AF"/>
                </a:solidFill>
                <a:latin typeface="Consolas" panose="020B0609020204030204" pitchFamily="49" charset="0"/>
              </a:rPr>
              <a:t>EntityState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.Modified;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9DC9C-D140-4529-9D40-63E263019DD3}"/>
              </a:ext>
            </a:extLst>
          </p:cNvPr>
          <p:cNvSpPr txBox="1"/>
          <p:nvPr/>
        </p:nvSpPr>
        <p:spPr>
          <a:xfrm rot="435655">
            <a:off x="8255339" y="571397"/>
            <a:ext cx="379827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Nicht lauffähig, eine Idee, siehe Code!</a:t>
            </a:r>
          </a:p>
        </p:txBody>
      </p:sp>
    </p:spTree>
    <p:extLst>
      <p:ext uri="{BB962C8B-B14F-4D97-AF65-F5344CB8AC3E}">
        <p14:creationId xmlns:p14="http://schemas.microsoft.com/office/powerpoint/2010/main" val="36334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6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 oder Feld?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79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HasField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Verwendet ein Feld statt einer Eigenschaft</a:t>
            </a:r>
          </a:p>
          <a:p>
            <a:r>
              <a:rPr lang="de-DE" dirty="0"/>
              <a:t>Standard: Name des Feldes mit oder ohne ‚_‘ als </a:t>
            </a:r>
            <a:r>
              <a:rPr lang="de-DE" dirty="0" err="1"/>
              <a:t>Prefix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D08DF9-6E42-43F4-93E4-0A14C8CB4903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p.Title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HasField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"_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SessionTitle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2037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UsePropertyAccessMode</a:t>
            </a:r>
            <a:r>
              <a:rPr lang="de-DE" dirty="0"/>
              <a:t> (</a:t>
            </a:r>
            <a:r>
              <a:rPr lang="de-DE" dirty="0" err="1"/>
              <a:t>Fluent</a:t>
            </a:r>
            <a:r>
              <a:rPr lang="de-DE" dirty="0"/>
              <a:t> 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Steuert, wann eine Eigenschaft verwendet werden soll (statt des Feldes)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3B3DF8-ECA2-4B83-A147-734311727568}"/>
              </a:ext>
            </a:extLst>
          </p:cNvPr>
          <p:cNvSpPr txBox="1">
            <a:spLocks/>
          </p:cNvSpPr>
          <p:nvPr/>
        </p:nvSpPr>
        <p:spPr>
          <a:xfrm>
            <a:off x="838200" y="4525953"/>
            <a:ext cx="9777600" cy="1676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modelBuilder.Entity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Session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.Property(p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p.Title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HasField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"_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SessionTitle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latin typeface="Consolas" panose="020B0609020204030204" pitchFamily="49" charset="0"/>
              </a:rPr>
              <a:t>      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.UsePropertyAccessMode(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PropertyAccessMode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.Property);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CAE3B8-05B2-48B9-8B47-51D85CC8E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376742"/>
              </p:ext>
            </p:extLst>
          </p:nvPr>
        </p:nvGraphicFramePr>
        <p:xfrm>
          <a:off x="838200" y="2683660"/>
          <a:ext cx="9777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8390">
                  <a:extLst>
                    <a:ext uri="{9D8B030D-6E8A-4147-A177-3AD203B41FA5}">
                      <a16:colId xmlns:a16="http://schemas.microsoft.com/office/drawing/2014/main" val="1022959244"/>
                    </a:ext>
                  </a:extLst>
                </a:gridCol>
                <a:gridCol w="6159210">
                  <a:extLst>
                    <a:ext uri="{9D8B030D-6E8A-4147-A177-3AD203B41FA5}">
                      <a16:colId xmlns:a16="http://schemas.microsoft.com/office/drawing/2014/main" val="4056685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0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Immer das Feld verwenden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653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FieldDuringConstruction</a:t>
                      </a:r>
                      <a:endParaRPr lang="de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Feld während Materialisierung verwenden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8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Immer die Eigenschaft verwenden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42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911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18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9919-6EBB-4A73-97A7-7BDA49B7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.NET Core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8D59C-6376-4486-BEFE-B28A0A11F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8</a:t>
            </a:fld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A019A8-FDA2-4592-9858-F224BE23283C}"/>
              </a:ext>
            </a:extLst>
          </p:cNvPr>
          <p:cNvGrpSpPr/>
          <p:nvPr/>
        </p:nvGrpSpPr>
        <p:grpSpPr>
          <a:xfrm>
            <a:off x="1166760" y="2201965"/>
            <a:ext cx="5017729" cy="3848502"/>
            <a:chOff x="1166760" y="2201965"/>
            <a:chExt cx="5017729" cy="3848502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4D61F148-DBC8-4B74-9428-E2B88166AF95}"/>
                </a:ext>
              </a:extLst>
            </p:cNvPr>
            <p:cNvGraphicFramePr/>
            <p:nvPr/>
          </p:nvGraphicFramePr>
          <p:xfrm>
            <a:off x="1166760" y="2827398"/>
            <a:ext cx="5017729" cy="322306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385ABE-1039-482C-8535-CC75F69E4B62}"/>
                </a:ext>
              </a:extLst>
            </p:cNvPr>
            <p:cNvSpPr txBox="1"/>
            <p:nvPr/>
          </p:nvSpPr>
          <p:spPr>
            <a:xfrm>
              <a:off x="1166760" y="2201965"/>
              <a:ext cx="501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/>
                <a:t>Modular</a:t>
              </a:r>
              <a:endParaRPr lang="de-DE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E16F3-98D5-4E22-A4A7-A1F3F675C155}"/>
              </a:ext>
            </a:extLst>
          </p:cNvPr>
          <p:cNvGrpSpPr/>
          <p:nvPr/>
        </p:nvGrpSpPr>
        <p:grpSpPr>
          <a:xfrm>
            <a:off x="6336071" y="2201965"/>
            <a:ext cx="5017729" cy="3848502"/>
            <a:chOff x="6336071" y="2201965"/>
            <a:chExt cx="5017729" cy="3848502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9469CE48-10DD-4732-B0CE-DC2229669763}"/>
                </a:ext>
              </a:extLst>
            </p:cNvPr>
            <p:cNvGraphicFramePr/>
            <p:nvPr/>
          </p:nvGraphicFramePr>
          <p:xfrm>
            <a:off x="6709697" y="2953305"/>
            <a:ext cx="4390923" cy="30971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9A9D0-4588-4E7A-8126-CF46C10A0FD9}"/>
                </a:ext>
              </a:extLst>
            </p:cNvPr>
            <p:cNvSpPr txBox="1"/>
            <p:nvPr/>
          </p:nvSpPr>
          <p:spPr>
            <a:xfrm>
              <a:off x="6336071" y="2201965"/>
              <a:ext cx="501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/>
                <a:t>Multi Plattform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971456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Ladestrategien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8790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Ladestrategien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46E0165-20C6-4E0D-B9FD-4036C2A145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109045"/>
              </p:ext>
            </p:extLst>
          </p:nvPr>
        </p:nvGraphicFramePr>
        <p:xfrm>
          <a:off x="838200" y="1825625"/>
          <a:ext cx="10515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8406">
                  <a:extLst>
                    <a:ext uri="{9D8B030D-6E8A-4147-A177-3AD203B41FA5}">
                      <a16:colId xmlns:a16="http://schemas.microsoft.com/office/drawing/2014/main" val="1394089473"/>
                    </a:ext>
                  </a:extLst>
                </a:gridCol>
                <a:gridCol w="7487194">
                  <a:extLst>
                    <a:ext uri="{9D8B030D-6E8A-4147-A177-3AD203B41FA5}">
                      <a16:colId xmlns:a16="http://schemas.microsoft.com/office/drawing/2014/main" val="3897833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Strategie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67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Lazy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Loading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Automatic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Bei Navigation wird die anhängende Entität geladen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72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Lazy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Loading</a:t>
                      </a:r>
                      <a:r>
                        <a:rPr lang="de-DE" dirty="0"/>
                        <a:t> (Explicit)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Alle Entitäten explizit  vor der Verwendung laden und im Cache halten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91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Preloading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Alle Entitäten vor der eigentlichen Verwendung laden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1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EagerLoading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Anhängige/ benötigte Entitäten per </a:t>
                      </a:r>
                      <a:r>
                        <a:rPr lang="de-DE" dirty="0" err="1"/>
                        <a:t>Join</a:t>
                      </a:r>
                      <a:r>
                        <a:rPr lang="de-DE" dirty="0"/>
                        <a:t> mit einem Zugriff laden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7803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659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(</a:t>
            </a:r>
            <a:r>
              <a:rPr lang="de-DE" dirty="0" err="1"/>
              <a:t>Automatic</a:t>
            </a:r>
            <a:r>
              <a:rPr lang="de-D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82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7655F8-A0C4-437D-8A64-B15BB8EF716D}"/>
              </a:ext>
            </a:extLst>
          </p:cNvPr>
          <p:cNvSpPr txBox="1">
            <a:spLocks/>
          </p:cNvSpPr>
          <p:nvPr/>
        </p:nvSpPr>
        <p:spPr>
          <a:xfrm>
            <a:off x="838199" y="2574262"/>
            <a:ext cx="9776927" cy="249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AddDbContext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SamplesContext1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o =&gt; o.UseLazyLoadingProxies()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	   .UseSqlServer(config[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"ConnectionStrings:EFConString"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 virtual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ICollection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SpeakerSession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SpeakerSessions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sz="1800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15F39-2AFE-44C9-8D54-50999570D80B}"/>
              </a:ext>
            </a:extLst>
          </p:cNvPr>
          <p:cNvSpPr txBox="1"/>
          <p:nvPr/>
        </p:nvSpPr>
        <p:spPr>
          <a:xfrm>
            <a:off x="838200" y="1870865"/>
            <a:ext cx="977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Bei Navigation wird die anhängende Entität geladen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870C8C-5DB3-4143-823A-5A4056478DEB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2.1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A597E5-52AF-4E57-80AC-3BA46DDBFDCA}"/>
              </a:ext>
            </a:extLst>
          </p:cNvPr>
          <p:cNvCxnSpPr>
            <a:cxnSpLocks/>
          </p:cNvCxnSpPr>
          <p:nvPr/>
        </p:nvCxnSpPr>
        <p:spPr>
          <a:xfrm>
            <a:off x="1748118" y="4356846"/>
            <a:ext cx="10309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011E0A-9FDC-4A51-8160-FD6E02B8FE0C}"/>
              </a:ext>
            </a:extLst>
          </p:cNvPr>
          <p:cNvSpPr txBox="1"/>
          <p:nvPr/>
        </p:nvSpPr>
        <p:spPr>
          <a:xfrm>
            <a:off x="737477" y="5889739"/>
            <a:ext cx="10515600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Install-package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Microsoft.EntityFrameworkCore.Proxies</a:t>
            </a:r>
            <a:endParaRPr lang="de-D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92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B042-561A-458D-AC3F-3CEBC3DB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LazyLoaderProxy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3C513-B6C0-409A-9A75-7435D7C8D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F8E75-21E6-47E7-AE0B-57699A330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28" y="2306668"/>
            <a:ext cx="5457143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57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(Explicit)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84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44970-2103-45C0-87D0-651F0ED86349}"/>
              </a:ext>
            </a:extLst>
          </p:cNvPr>
          <p:cNvSpPr txBox="1">
            <a:spLocks/>
          </p:cNvSpPr>
          <p:nvPr/>
        </p:nvSpPr>
        <p:spPr>
          <a:xfrm>
            <a:off x="838200" y="2609051"/>
            <a:ext cx="9776927" cy="3043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(speaker2).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e.SpeakerSessions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).Load();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efContext.Entry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techEvent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Reference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(e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e.VenueSetup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).Load();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63D2D-D278-4300-A2DC-67FAF76A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57" y="3097482"/>
            <a:ext cx="8857143" cy="151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4A449-703E-4C06-B4A8-6899B5C67AAF}"/>
              </a:ext>
            </a:extLst>
          </p:cNvPr>
          <p:cNvSpPr txBox="1"/>
          <p:nvPr/>
        </p:nvSpPr>
        <p:spPr>
          <a:xfrm>
            <a:off x="838200" y="1870865"/>
            <a:ext cx="10726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Alle Entitäten explizit  vor der Verwendung laden und im Cache halten</a:t>
            </a:r>
          </a:p>
        </p:txBody>
      </p:sp>
    </p:spTree>
    <p:extLst>
      <p:ext uri="{BB962C8B-B14F-4D97-AF65-F5344CB8AC3E}">
        <p14:creationId xmlns:p14="http://schemas.microsoft.com/office/powerpoint/2010/main" val="4160780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Preloading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85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05BBE1-0A72-4238-B3F0-8AE92BBB4E92}"/>
              </a:ext>
            </a:extLst>
          </p:cNvPr>
          <p:cNvSpPr txBox="1">
            <a:spLocks/>
          </p:cNvSpPr>
          <p:nvPr/>
        </p:nvSpPr>
        <p:spPr>
          <a:xfrm>
            <a:off x="813319" y="2477672"/>
            <a:ext cx="9776927" cy="2042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Alle Sprecher laden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efContext.Speakers.ToList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 Zugriff aus dem Speicher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493AF"/>
                </a:solidFill>
                <a:latin typeface="Consolas" panose="020B0609020204030204" pitchFamily="49" charset="0"/>
              </a:rPr>
              <a:t>Speaker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speaker3 =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efContext.Speakers.Find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speakerId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B4D08-36CD-4EAD-896C-A760E6C5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11" y="4796842"/>
            <a:ext cx="9275541" cy="499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37877F-7467-4B46-8930-11347074D9AA}"/>
              </a:ext>
            </a:extLst>
          </p:cNvPr>
          <p:cNvSpPr txBox="1"/>
          <p:nvPr/>
        </p:nvSpPr>
        <p:spPr>
          <a:xfrm>
            <a:off x="838200" y="1870865"/>
            <a:ext cx="977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Alle Entitäten vor der eigentlichen Verwendung laden</a:t>
            </a:r>
          </a:p>
        </p:txBody>
      </p:sp>
    </p:spTree>
    <p:extLst>
      <p:ext uri="{BB962C8B-B14F-4D97-AF65-F5344CB8AC3E}">
        <p14:creationId xmlns:p14="http://schemas.microsoft.com/office/powerpoint/2010/main" val="23559537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EagerLoading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86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97C82D-5A31-409D-8B89-8E9B590E88E6}"/>
              </a:ext>
            </a:extLst>
          </p:cNvPr>
          <p:cNvSpPr txBox="1">
            <a:spLocks/>
          </p:cNvSpPr>
          <p:nvPr/>
        </p:nvSpPr>
        <p:spPr>
          <a:xfrm>
            <a:off x="838199" y="2479458"/>
            <a:ext cx="9776927" cy="249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TechEvent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techEvent4 = _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efContext.TechEvents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.Include(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i.Sessions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ThenInclude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i.SpeakerSessions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.Include(i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i.VenueSetup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SingleOrDefault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(t =&gt;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t.Id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techeventId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EED17-2E8E-4BF7-BC2E-429229AD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48" y="4037184"/>
            <a:ext cx="9104762" cy="23333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E32DE0-C873-4172-903A-F494B70BB4B3}"/>
              </a:ext>
            </a:extLst>
          </p:cNvPr>
          <p:cNvCxnSpPr>
            <a:cxnSpLocks/>
          </p:cNvCxnSpPr>
          <p:nvPr/>
        </p:nvCxnSpPr>
        <p:spPr>
          <a:xfrm flipV="1">
            <a:off x="1244299" y="4719671"/>
            <a:ext cx="706170" cy="6181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AA392A-BA3A-4610-B220-ADD742F8D6FE}"/>
              </a:ext>
            </a:extLst>
          </p:cNvPr>
          <p:cNvCxnSpPr>
            <a:cxnSpLocks/>
          </p:cNvCxnSpPr>
          <p:nvPr/>
        </p:nvCxnSpPr>
        <p:spPr>
          <a:xfrm flipV="1">
            <a:off x="1491912" y="5395777"/>
            <a:ext cx="706170" cy="6181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028615-985B-47C8-8680-3E23464DEA5A}"/>
              </a:ext>
            </a:extLst>
          </p:cNvPr>
          <p:cNvSpPr txBox="1"/>
          <p:nvPr/>
        </p:nvSpPr>
        <p:spPr>
          <a:xfrm>
            <a:off x="838200" y="1870865"/>
            <a:ext cx="977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Anhängende/ benötigte Entität per </a:t>
            </a:r>
            <a:r>
              <a:rPr lang="de-DE" sz="2800" dirty="0" err="1"/>
              <a:t>Join</a:t>
            </a:r>
            <a:r>
              <a:rPr lang="de-DE" sz="2800" dirty="0"/>
              <a:t> mit einem Zugriff laden</a:t>
            </a:r>
          </a:p>
        </p:txBody>
      </p:sp>
    </p:spTree>
    <p:extLst>
      <p:ext uri="{BB962C8B-B14F-4D97-AF65-F5344CB8AC3E}">
        <p14:creationId xmlns:p14="http://schemas.microsoft.com/office/powerpoint/2010/main" val="16632463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E46C-396D-4F61-92E2-09186BB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Split-queries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F056-49A2-4D1D-A6C6-CED642DD3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Relationale</a:t>
            </a:r>
            <a:r>
              <a:rPr lang="en-US" dirty="0"/>
              <a:t> </a:t>
            </a:r>
            <a:r>
              <a:rPr lang="en-US" dirty="0" err="1"/>
              <a:t>Abfrage</a:t>
            </a:r>
            <a:r>
              <a:rPr lang="en-US" dirty="0"/>
              <a:t> in </a:t>
            </a: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 </a:t>
            </a:r>
            <a:r>
              <a:rPr lang="en-US" dirty="0" err="1"/>
              <a:t>aufteilen</a:t>
            </a:r>
            <a:r>
              <a:rPr lang="en-US" dirty="0"/>
              <a:t> (</a:t>
            </a:r>
            <a:r>
              <a:rPr lang="en-US" dirty="0" err="1"/>
              <a:t>Keine</a:t>
            </a:r>
            <a:r>
              <a:rPr lang="en-US" dirty="0"/>
              <a:t> Joins)</a:t>
            </a:r>
          </a:p>
          <a:p>
            <a:pPr lvl="1"/>
            <a:r>
              <a:rPr lang="de-DE" b="0" i="0" dirty="0" err="1">
                <a:solidFill>
                  <a:srgbClr val="171717"/>
                </a:solidFill>
                <a:effectLst/>
                <a:latin typeface="Consolas" panose="020B0609020204030204" pitchFamily="49" charset="0"/>
              </a:rPr>
              <a:t>AsSplitQuery</a:t>
            </a:r>
            <a:r>
              <a:rPr lang="de-DE" b="0" i="0" dirty="0">
                <a:solidFill>
                  <a:srgbClr val="17171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de-DE" b="0" i="0" dirty="0">
                <a:solidFill>
                  <a:srgbClr val="171717"/>
                </a:solidFill>
                <a:effectLst/>
                <a:latin typeface="SFMono-Regular"/>
              </a:rPr>
              <a:t> in der </a:t>
            </a:r>
            <a:r>
              <a:rPr lang="de-DE" b="0" i="0" dirty="0" err="1">
                <a:solidFill>
                  <a:srgbClr val="171717"/>
                </a:solidFill>
                <a:effectLst/>
                <a:latin typeface="SFMono-Regular"/>
              </a:rPr>
              <a:t>Linq</a:t>
            </a:r>
            <a:r>
              <a:rPr lang="de-DE" b="0" i="0" dirty="0">
                <a:solidFill>
                  <a:srgbClr val="171717"/>
                </a:solidFill>
                <a:effectLst/>
                <a:latin typeface="SFMono-Regular"/>
              </a:rPr>
              <a:t>-Abfrage</a:t>
            </a:r>
          </a:p>
          <a:p>
            <a:pPr lvl="1"/>
            <a:r>
              <a:rPr lang="de-DE" dirty="0">
                <a:solidFill>
                  <a:srgbClr val="171717"/>
                </a:solidFill>
                <a:latin typeface="SFMono-Regular"/>
              </a:rPr>
              <a:t>Oder </a:t>
            </a:r>
            <a:r>
              <a:rPr lang="de-DE" dirty="0" err="1">
                <a:solidFill>
                  <a:srgbClr val="171717"/>
                </a:solidFill>
                <a:latin typeface="SFMono-Regular"/>
              </a:rPr>
              <a:t>Context</a:t>
            </a:r>
            <a:r>
              <a:rPr lang="de-DE" dirty="0">
                <a:solidFill>
                  <a:srgbClr val="171717"/>
                </a:solidFill>
                <a:latin typeface="SFMono-Regular"/>
              </a:rPr>
              <a:t> weit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851EB-C0AB-4018-ABA6-6A50B24FC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88E7E-3B36-4EEC-80E7-4DE8D542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83" y="3367439"/>
            <a:ext cx="9066667" cy="28095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F3FD6E-47F5-4408-ABCE-942E27148240}"/>
              </a:ext>
            </a:extLst>
          </p:cNvPr>
          <p:cNvCxnSpPr/>
          <p:nvPr/>
        </p:nvCxnSpPr>
        <p:spPr>
          <a:xfrm flipV="1">
            <a:off x="3210186" y="5244191"/>
            <a:ext cx="1384184" cy="805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EC04F-B10C-41B4-B2FF-0D92EBFB8833}"/>
              </a:ext>
            </a:extLst>
          </p:cNvPr>
          <p:cNvSpPr/>
          <p:nvPr/>
        </p:nvSpPr>
        <p:spPr>
          <a:xfrm rot="1074355">
            <a:off x="10959974" y="467352"/>
            <a:ext cx="787652" cy="778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5.0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5887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267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Änderungen verfolgen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32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044C-5131-4677-B339-6163693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Unterstützte .NET Frameworks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03018-E038-45CC-A9D8-8525EEDF4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Standard (ab 4.6)</a:t>
            </a:r>
          </a:p>
          <a:p>
            <a:r>
              <a:rPr lang="de-DE" dirty="0"/>
              <a:t>.NET Core 2.1</a:t>
            </a:r>
          </a:p>
          <a:p>
            <a:endParaRPr lang="de-DE" dirty="0"/>
          </a:p>
          <a:p>
            <a:r>
              <a:rPr lang="de-DE" dirty="0"/>
              <a:t>Visual Studio 2017 15.7+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40F3B-BEAD-47FA-9406-F2F6936B6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7345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verfolgen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Change Tracker</a:t>
            </a:r>
          </a:p>
          <a:p>
            <a:pPr lvl="1"/>
            <a:r>
              <a:rPr lang="de-DE" dirty="0"/>
              <a:t>Änderungen verfolgen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HasChanges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/>
              <a:t>1th Level Cache</a:t>
            </a:r>
          </a:p>
          <a:p>
            <a:r>
              <a:rPr lang="de-DE" dirty="0" err="1"/>
              <a:t>AutoDetectChanges</a:t>
            </a:r>
            <a:endParaRPr lang="de-DE" dirty="0"/>
          </a:p>
          <a:p>
            <a:pPr lvl="1"/>
            <a:r>
              <a:rPr lang="de-DE" dirty="0"/>
              <a:t>Standard: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 err="1"/>
              <a:t>QueryTrackingBehavior</a:t>
            </a:r>
            <a:endParaRPr lang="de-DE" dirty="0"/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TrackAll</a:t>
            </a:r>
            <a:r>
              <a:rPr lang="de-DE" dirty="0"/>
              <a:t> (Standard)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NoTracking</a:t>
            </a:r>
            <a:endParaRPr lang="de-DE" dirty="0"/>
          </a:p>
          <a:p>
            <a:r>
              <a:rPr lang="de-DE" dirty="0" err="1"/>
              <a:t>ChangeTrackingStrategy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Zustand von Entitäten abfragen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4362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176C-AD66-4CEB-AEED-04B14E9A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AutoDetectChanges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E59AF-3EF1-4D20-9A2D-AC14DE0B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Standard: </a:t>
            </a:r>
            <a:r>
              <a:rPr lang="de-DE" dirty="0" err="1"/>
              <a:t>true</a:t>
            </a:r>
            <a:endParaRPr lang="de-DE" dirty="0"/>
          </a:p>
          <a:p>
            <a:r>
              <a:rPr lang="de-DE" dirty="0"/>
              <a:t>Automatischer Aufruf von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ChangeTracker.DetectChanges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B801E-C74E-41FF-AEA1-65B3A1C3F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3AC4E6-D174-4D83-918A-5F266E3B9CC9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SaveChanges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ChangeTracker.AutoDetectChangesEnabled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ChangeTracker.DetectChanges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.SaveChanges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F2EC7-7A60-43EB-B5A3-2FBA4076B595}"/>
              </a:ext>
            </a:extLst>
          </p:cNvPr>
          <p:cNvSpPr txBox="1"/>
          <p:nvPr/>
        </p:nvSpPr>
        <p:spPr>
          <a:xfrm rot="435655">
            <a:off x="8255339" y="571397"/>
            <a:ext cx="379827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Nicht mehr dringend notwendig</a:t>
            </a:r>
          </a:p>
        </p:txBody>
      </p:sp>
    </p:spTree>
    <p:extLst>
      <p:ext uri="{BB962C8B-B14F-4D97-AF65-F5344CB8AC3E}">
        <p14:creationId xmlns:p14="http://schemas.microsoft.com/office/powerpoint/2010/main" val="396281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176C-AD66-4CEB-AEED-04B14E9A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QueryTrackingBehavior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E59AF-3EF1-4D20-9A2D-AC14DE0B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Bestimmt, ob die Entität vom Kontext überwacht werden soll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B801E-C74E-41FF-AEA1-65B3A1C3F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92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3AC4E6-D174-4D83-918A-5F266E3B9CC9}"/>
              </a:ext>
            </a:extLst>
          </p:cNvPr>
          <p:cNvSpPr txBox="1">
            <a:spLocks/>
          </p:cNvSpPr>
          <p:nvPr/>
        </p:nvSpPr>
        <p:spPr>
          <a:xfrm>
            <a:off x="838200" y="2434740"/>
            <a:ext cx="9776927" cy="3133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Change Tracker - Alles tracken außer...</a:t>
            </a:r>
            <a:endParaRPr lang="de-D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efContext.ChangeTracker.QueryTrackingBehavior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QueryTrackingBehavior.</a:t>
            </a:r>
            <a:r>
              <a:rPr lang="de-DE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TrackAll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queryNoTrack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q </a:t>
            </a:r>
            <a:r>
              <a:rPr lang="de-DE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de-D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efContext.Speakers.</a:t>
            </a:r>
            <a:r>
              <a:rPr lang="de-DE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AsNoTracking</a:t>
            </a:r>
            <a:r>
              <a:rPr lang="de-DE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q.Name.StartsWith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"Speaker"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de-D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q;</a:t>
            </a:r>
          </a:p>
          <a:p>
            <a:pPr marL="0" indent="0">
              <a:buNone/>
            </a:pPr>
            <a:endParaRPr lang="de-D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Change Tracker - Nichts tracken außer...</a:t>
            </a:r>
            <a:endParaRPr lang="de-D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de-D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efContext.ChangeTracker.QueryTrackingBehavior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QueryTrackingBehavior.</a:t>
            </a:r>
            <a:r>
              <a:rPr lang="de-DE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NoTracking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queryTrack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q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efContext.Speakers.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AsTracking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q.Name.StartsWith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"Speaker"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de-D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q;</a:t>
            </a:r>
          </a:p>
        </p:txBody>
      </p:sp>
    </p:spTree>
    <p:extLst>
      <p:ext uri="{BB962C8B-B14F-4D97-AF65-F5344CB8AC3E}">
        <p14:creationId xmlns:p14="http://schemas.microsoft.com/office/powerpoint/2010/main" val="4055107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9102-7A0A-482E-8090-04C1BD2C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HasChangeTrackingStrategy</a:t>
            </a:r>
            <a:r>
              <a:rPr lang="de-DE" dirty="0"/>
              <a:t> (Model/ Entity)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6C33-FD8B-473C-84B0-9841A599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Legt die Art der Änderungsverfolgung fest</a:t>
            </a:r>
          </a:p>
          <a:p>
            <a:r>
              <a:rPr lang="de-DE" dirty="0"/>
              <a:t>Standard: Snapshot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747D-2D29-4E15-8B61-C3C2874E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93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EE83E-1251-471A-9277-FD7D4B1A9D0C}"/>
              </a:ext>
            </a:extLst>
          </p:cNvPr>
          <p:cNvSpPr txBox="1">
            <a:spLocks/>
          </p:cNvSpPr>
          <p:nvPr/>
        </p:nvSpPr>
        <p:spPr>
          <a:xfrm>
            <a:off x="838200" y="3433665"/>
            <a:ext cx="9776927" cy="2571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modelBuilder.HasChangeTrackingStrategy</a:t>
            </a:r>
            <a:br>
              <a:rPr lang="de-DE" sz="1800" dirty="0">
                <a:latin typeface="Consolas" panose="020B0609020204030204" pitchFamily="49" charset="0"/>
              </a:rPr>
            </a:br>
            <a:r>
              <a:rPr lang="de-DE" sz="1800" dirty="0">
                <a:latin typeface="Consolas" panose="020B0609020204030204" pitchFamily="49" charset="0"/>
              </a:rPr>
              <a:t>	(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ChangeTrackingStrategy</a:t>
            </a:r>
            <a:r>
              <a:rPr lang="de-DE" sz="1800" dirty="0">
                <a:latin typeface="Consolas" panose="020B0609020204030204" pitchFamily="49" charset="0"/>
              </a:rPr>
              <a:t>.ChangedNotifications);</a:t>
            </a:r>
          </a:p>
          <a:p>
            <a:pPr marL="0" indent="0">
              <a:buNone/>
            </a:pPr>
            <a:endParaRPr lang="de-D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</a:rPr>
              <a:t>modelBuilder.Entity&lt;</a:t>
            </a:r>
            <a:r>
              <a:rPr lang="de-DE" sz="1800" dirty="0" err="1">
                <a:solidFill>
                  <a:srgbClr val="3493AF"/>
                </a:solidFill>
                <a:latin typeface="Consolas" panose="020B0609020204030204" pitchFamily="49" charset="0"/>
              </a:rPr>
              <a:t>SessionRL</a:t>
            </a:r>
            <a:r>
              <a:rPr lang="de-DE" sz="1800" dirty="0">
                <a:latin typeface="Consolas" panose="020B0609020204030204" pitchFamily="49" charset="0"/>
              </a:rPr>
              <a:t>&gt;().HasChangeTrackingStrategy</a:t>
            </a:r>
            <a:br>
              <a:rPr lang="de-DE" sz="1800" dirty="0">
                <a:latin typeface="Consolas" panose="020B0609020204030204" pitchFamily="49" charset="0"/>
              </a:rPr>
            </a:br>
            <a:r>
              <a:rPr lang="de-DE" sz="1800" dirty="0">
                <a:latin typeface="Consolas" panose="020B0609020204030204" pitchFamily="49" charset="0"/>
              </a:rPr>
              <a:t>	(</a:t>
            </a:r>
            <a:r>
              <a:rPr lang="de-DE" sz="1800" dirty="0">
                <a:solidFill>
                  <a:srgbClr val="3493AF"/>
                </a:solidFill>
                <a:latin typeface="Consolas" panose="020B0609020204030204" pitchFamily="49" charset="0"/>
              </a:rPr>
              <a:t>ChangeTrackingStrategy</a:t>
            </a:r>
            <a:r>
              <a:rPr lang="de-DE" sz="1800" dirty="0">
                <a:latin typeface="Consolas" panose="020B0609020204030204" pitchFamily="49" charset="0"/>
              </a:rPr>
              <a:t>.ChangedNotifications);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465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C46-E099-441E-AF96-4D6ECC43F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(Bekannter) Zustand einer Entität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CB0051D-C162-44A2-BCC4-B73352D1D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533719"/>
              </p:ext>
            </p:extLst>
          </p:nvPr>
        </p:nvGraphicFramePr>
        <p:xfrm>
          <a:off x="838200" y="2950987"/>
          <a:ext cx="97769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287">
                  <a:extLst>
                    <a:ext uri="{9D8B030D-6E8A-4147-A177-3AD203B41FA5}">
                      <a16:colId xmlns:a16="http://schemas.microsoft.com/office/drawing/2014/main" val="977550648"/>
                    </a:ext>
                  </a:extLst>
                </a:gridCol>
                <a:gridCol w="7475640">
                  <a:extLst>
                    <a:ext uri="{9D8B030D-6E8A-4147-A177-3AD203B41FA5}">
                      <a16:colId xmlns:a16="http://schemas.microsoft.com/office/drawing/2014/main" val="2922301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0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Detached</a:t>
                      </a:r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Entität dem Kontext unbekannt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Unchanged</a:t>
                      </a:r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 Änderung, keine Aktion für die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95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Deleted</a:t>
                      </a:r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Entität gelöscht =&gt; DELETE-Anweisung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99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Modified</a:t>
                      </a:r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Entität verändert =&gt; UPDATE-Anweisung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107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Added</a:t>
                      </a:r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Entität (neu) hinzugefügt =&gt; INSERT-Anweisung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5507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9A53C-F3C6-47EF-B8D3-2462A2088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94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C8C60-A734-4FBB-8EC9-868383C1FDF8}"/>
              </a:ext>
            </a:extLst>
          </p:cNvPr>
          <p:cNvSpPr txBox="1"/>
          <p:nvPr/>
        </p:nvSpPr>
        <p:spPr>
          <a:xfrm>
            <a:off x="838200" y="5201866"/>
            <a:ext cx="702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(*) </a:t>
            </a:r>
            <a:r>
              <a:rPr lang="de-DE" dirty="0" err="1"/>
              <a:t>Microsoft.EntityFrameworkCore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90BD35-2D54-4DDD-859B-EF6D6D05F9FA}"/>
              </a:ext>
            </a:extLst>
          </p:cNvPr>
          <p:cNvSpPr txBox="1">
            <a:spLocks/>
          </p:cNvSpPr>
          <p:nvPr/>
        </p:nvSpPr>
        <p:spPr>
          <a:xfrm>
            <a:off x="838200" y="2348753"/>
            <a:ext cx="9776927" cy="39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efContext.Entry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(s).State = </a:t>
            </a:r>
            <a:r>
              <a:rPr lang="en-US" sz="2000" dirty="0" err="1">
                <a:solidFill>
                  <a:srgbClr val="3493AF"/>
                </a:solidFill>
                <a:latin typeface="Consolas" panose="020B0609020204030204" pitchFamily="49" charset="0"/>
              </a:rPr>
              <a:t>EntityState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0112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5730-0BDB-47EE-A64C-3D6A2BCC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Microsoft.EntityFrameworkCore.ChangeTrackingStrategy</a:t>
            </a:r>
            <a:endParaRPr lang="de-DE" sz="32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53608-176B-47C6-BEF0-710DA43562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817150"/>
              </p:ext>
            </p:extLst>
          </p:nvPr>
        </p:nvGraphicFramePr>
        <p:xfrm>
          <a:off x="838198" y="1825625"/>
          <a:ext cx="9788238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4119">
                  <a:extLst>
                    <a:ext uri="{9D8B030D-6E8A-4147-A177-3AD203B41FA5}">
                      <a16:colId xmlns:a16="http://schemas.microsoft.com/office/drawing/2014/main" val="1779417840"/>
                    </a:ext>
                  </a:extLst>
                </a:gridCol>
                <a:gridCol w="4894119">
                  <a:extLst>
                    <a:ext uri="{9D8B030D-6E8A-4147-A177-3AD203B41FA5}">
                      <a16:colId xmlns:a16="http://schemas.microsoft.com/office/drawing/2014/main" val="1294360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Vorgehensweise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54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Werte werden beim Laden gespeichert und bei </a:t>
                      </a:r>
                      <a:r>
                        <a:rPr lang="de-DE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DetectChanges</a:t>
                      </a:r>
                      <a:r>
                        <a:rPr lang="de-DE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de-DE" dirty="0"/>
                        <a:t> mit aktuellen Werten verglichen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98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ChangedNotifications</a:t>
                      </a:r>
                      <a:endParaRPr lang="de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Entität muss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INotifyPropertyChanged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(*)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implementieren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ChangingAndChangedNotifications</a:t>
                      </a:r>
                      <a:endParaRPr lang="de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Entität muss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INotifyPropertyChanged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(*) 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INotifyPropertyChanging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(*) 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implementieren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801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ChangingAndChangedNotifications-</a:t>
                      </a:r>
                      <a:br>
                        <a:rPr lang="de-DE" sz="18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</a:b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WithOriginalValues</a:t>
                      </a:r>
                      <a:endParaRPr lang="de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Entität muss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INotifyPropertyChanged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(*) 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INotifyPropertyChanging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(*) 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implementieren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8286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D24BC-536D-408A-A3A8-6776EBDED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5CCB53-B9C1-46DD-BE21-9ED5F0A55F8A}" type="slidenum">
              <a:rPr lang="de-DE" smtClean="0"/>
              <a:pPr/>
              <a:t>95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3A9B72-8FC9-403D-858B-C830B9EF8B54}"/>
              </a:ext>
            </a:extLst>
          </p:cNvPr>
          <p:cNvSpPr txBox="1"/>
          <p:nvPr/>
        </p:nvSpPr>
        <p:spPr>
          <a:xfrm>
            <a:off x="838200" y="6171684"/>
            <a:ext cx="702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(*) </a:t>
            </a:r>
            <a:r>
              <a:rPr lang="de-DE" dirty="0" err="1"/>
              <a:t>System.ComponentModel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8894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Änderungen analysieren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96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30672B-369C-4E5C-9BCD-2A8066C8189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776927" cy="4314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3493AF"/>
                </a:solidFill>
                <a:latin typeface="Consolas" panose="020B0609020204030204" pitchFamily="49" charset="0"/>
              </a:rPr>
              <a:t>EntityEntry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entry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efContext.ChangeTracker.Entries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2000" dirty="0">
                <a:solidFill>
                  <a:srgbClr val="3493AF"/>
                </a:solidFill>
                <a:latin typeface="Consolas" panose="020B0609020204030204" pitchFamily="49" charset="0"/>
              </a:rPr>
              <a:t>Console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.WriteLine(entry.Entity);</a:t>
            </a:r>
          </a:p>
          <a:p>
            <a:pPr marL="0" indent="0">
              <a:buNone/>
            </a:pPr>
            <a:endParaRPr lang="de-D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8000"/>
                </a:solidFill>
                <a:latin typeface="Consolas" panose="020B0609020204030204" pitchFamily="49" charset="0"/>
              </a:rPr>
              <a:t>    // Alle Eigenschaften durchlaufen</a:t>
            </a:r>
            <a:endParaRPr lang="de-D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3493AF"/>
                </a:solidFill>
                <a:latin typeface="Consolas" panose="020B0609020204030204" pitchFamily="49" charset="0"/>
              </a:rPr>
              <a:t>PropertyEntry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property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entry.Properties.Where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(w =&gt;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w.IsModified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2000" dirty="0">
                <a:solidFill>
                  <a:srgbClr val="3493AF"/>
                </a:solidFill>
                <a:latin typeface="Consolas" panose="020B0609020204030204" pitchFamily="49" charset="0"/>
              </a:rPr>
              <a:t>Console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.WriteLine(</a:t>
            </a: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{property.Metadata.Name}</a:t>
            </a: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ClrType=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{property.Metadata.ClrType.Name}</a:t>
            </a: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Orginal='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{property.OriginalValue}</a:t>
            </a: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', 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Current='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{property.CurrentValue}</a:t>
            </a: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',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IsModified=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{property.IsModified}</a:t>
            </a:r>
            <a:r>
              <a:rPr lang="de-D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2000" dirty="0">
                <a:solidFill>
                  <a:srgbClr val="008000"/>
                </a:solidFill>
                <a:latin typeface="Consolas" panose="020B0609020204030204" pitchFamily="49" charset="0"/>
              </a:rPr>
              <a:t>// Einige Informationen können verändert werden!</a:t>
            </a:r>
            <a:endParaRPr lang="de-D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7269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999C96-7E27-4190-84CC-4440E88048B0}"/>
              </a:ext>
            </a:extLst>
          </p:cNvPr>
          <p:cNvGrpSpPr/>
          <p:nvPr/>
        </p:nvGrpSpPr>
        <p:grpSpPr>
          <a:xfrm>
            <a:off x="4223792" y="2967335"/>
            <a:ext cx="3744416" cy="923330"/>
            <a:chOff x="2699792" y="2967335"/>
            <a:chExt cx="3744416" cy="923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85471-CBD4-47EB-980E-8DAE4915AB42}"/>
                </a:ext>
              </a:extLst>
            </p:cNvPr>
            <p:cNvSpPr/>
            <p:nvPr/>
          </p:nvSpPr>
          <p:spPr>
            <a:xfrm>
              <a:off x="3620457" y="2967335"/>
              <a:ext cx="1903085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4F6A93"/>
                    </a:solidFill>
                    <a:prstDash val="solid"/>
                  </a:ln>
                  <a:solidFill>
                    <a:srgbClr val="F0E4AA"/>
                  </a:solidFill>
                </a:rPr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5B7DB-45F2-48D0-B86D-75BC12DC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068960"/>
              <a:ext cx="677689" cy="6776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50703-9B3D-4ED1-B55A-3DB609E6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19" y="3068960"/>
              <a:ext cx="677689" cy="677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328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C6-1A8F-4BB2-A7C6-327DA18E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Direct</a:t>
            </a:r>
            <a:r>
              <a:rPr lang="de-DE" dirty="0"/>
              <a:t> SQL &amp; Query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F7C2-CB58-4500-AA65-9A00DDBB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092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0C32-F495-4C3F-947E-6440C64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Direct</a:t>
            </a:r>
            <a:r>
              <a:rPr lang="de-DE" dirty="0"/>
              <a:t>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B41-5B52-4200-83D6-C28B064E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Direkte SQL Statements ausführen</a:t>
            </a:r>
          </a:p>
          <a:p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DbSet&lt;&gt;.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FromSqlRaw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FromSqlInterpolated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de-DE" dirty="0"/>
              <a:t>SQL in LINQ möglich</a:t>
            </a:r>
          </a:p>
          <a:p>
            <a:pPr lvl="1"/>
            <a:r>
              <a:rPr lang="de-DE" dirty="0"/>
              <a:t>Nur Select</a:t>
            </a:r>
          </a:p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ExecuteSqlCommand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dirty="0"/>
              <a:t>Insert, Delete, Update, jedes SQL Statement</a:t>
            </a:r>
          </a:p>
          <a:p>
            <a:r>
              <a:rPr lang="de-DE" dirty="0"/>
              <a:t>ADO.NET Core</a:t>
            </a:r>
          </a:p>
          <a:p>
            <a:pPr lvl="1"/>
            <a:r>
              <a:rPr lang="de-DE" dirty="0"/>
              <a:t>Insert, Delete, Update, jedes SQL Statement.</a:t>
            </a:r>
          </a:p>
          <a:p>
            <a:pPr lvl="1"/>
            <a:r>
              <a:rPr lang="de-DE" dirty="0"/>
              <a:t>Größte mögliche Kontrolle bei der Ausführung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485-F994-4022-8C73-5275787D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5CCB53-B9C1-46DD-BE21-9ED5F0A55F8A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67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6032</Words>
  <Application>Microsoft Office PowerPoint</Application>
  <PresentationFormat>Breitbild</PresentationFormat>
  <Paragraphs>1356</Paragraphs>
  <Slides>209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209</vt:i4>
      </vt:variant>
    </vt:vector>
  </HeadingPairs>
  <TitlesOfParts>
    <vt:vector size="217" baseType="lpstr">
      <vt:lpstr>Arial</vt:lpstr>
      <vt:lpstr>Calibri</vt:lpstr>
      <vt:lpstr>Calibri Light</vt:lpstr>
      <vt:lpstr>Consolas</vt:lpstr>
      <vt:lpstr>Courier New</vt:lpstr>
      <vt:lpstr>SFMono-Regular</vt:lpstr>
      <vt:lpstr>Office Theme</vt:lpstr>
      <vt:lpstr>2_Office Theme</vt:lpstr>
      <vt:lpstr>PowerPoint-Präsentation</vt:lpstr>
      <vt:lpstr>Meine Person- Thorsten Kansy</vt:lpstr>
      <vt:lpstr>Mein Service- Ihr Benefit</vt:lpstr>
      <vt:lpstr>Motivation</vt:lpstr>
      <vt:lpstr>Motivation</vt:lpstr>
      <vt:lpstr>Agenda</vt:lpstr>
      <vt:lpstr>Grundlagen</vt:lpstr>
      <vt:lpstr>.NET Core Basics</vt:lpstr>
      <vt:lpstr>Unterstützte .NET Frameworks &amp; Tools</vt:lpstr>
      <vt:lpstr>Unterstützte Database-Provider</vt:lpstr>
      <vt:lpstr>Installation </vt:lpstr>
      <vt:lpstr>DbContext</vt:lpstr>
      <vt:lpstr>DbContext</vt:lpstr>
      <vt:lpstr>Konfiguration</vt:lpstr>
      <vt:lpstr>Standalone Konfiguration</vt:lpstr>
      <vt:lpstr>PowerPoint-Präsentation</vt:lpstr>
      <vt:lpstr>IoC Konfiguration</vt:lpstr>
      <vt:lpstr>PowerPoint-Präsentation</vt:lpstr>
      <vt:lpstr>Entity Types (Model)</vt:lpstr>
      <vt:lpstr>Entitäten (Entity Types)</vt:lpstr>
      <vt:lpstr>Entity Modell erzeugen/ verfeinern</vt:lpstr>
      <vt:lpstr>Entity Modell erzeugen/ verfeinern</vt:lpstr>
      <vt:lpstr>HasDefaultNamespace (Fluent API)</vt:lpstr>
      <vt:lpstr>UseCollation (Fluent API)</vt:lpstr>
      <vt:lpstr>Ignore (Fluent API)</vt:lpstr>
      <vt:lpstr>Ignore (Fluent API)</vt:lpstr>
      <vt:lpstr>ToTable/ ToView (Fluent API)</vt:lpstr>
      <vt:lpstr>IsMemoryOptimized (Fluent API)</vt:lpstr>
      <vt:lpstr>IsTemporal (Fluent API)</vt:lpstr>
      <vt:lpstr>Temporal AsOf &amp; Co</vt:lpstr>
      <vt:lpstr>HasKey (Fluent API)</vt:lpstr>
      <vt:lpstr>HasAlternateKey (Fluent API)</vt:lpstr>
      <vt:lpstr>HasColumnName (Fluent API)</vt:lpstr>
      <vt:lpstr>HasColumnType/ HasPrecision (Fluent API)</vt:lpstr>
      <vt:lpstr>IsRequired (Fluent API)</vt:lpstr>
      <vt:lpstr>IsUnicode (Fluent API)</vt:lpstr>
      <vt:lpstr>IsSparse (Fluent API)</vt:lpstr>
      <vt:lpstr>HasMaxLenth (Fluent API)</vt:lpstr>
      <vt:lpstr>HasDefaultValue (Fluent API)</vt:lpstr>
      <vt:lpstr>HasDefaultValueSql (Fluent API)</vt:lpstr>
      <vt:lpstr>HasIndex (Fluent API)</vt:lpstr>
      <vt:lpstr>UseIdentity (Fluent API)</vt:lpstr>
      <vt:lpstr>HasConversion (Fluent API)</vt:lpstr>
      <vt:lpstr>Eingebaute Konvertierungen</vt:lpstr>
      <vt:lpstr>PowerPoint-Präsentation</vt:lpstr>
      <vt:lpstr>Pre-convention model configuration</vt:lpstr>
      <vt:lpstr>Pre-convention model configuration</vt:lpstr>
      <vt:lpstr>PowerPoint-Präsentation</vt:lpstr>
      <vt:lpstr>Beziehungen</vt:lpstr>
      <vt:lpstr>1:n-Beziehungen</vt:lpstr>
      <vt:lpstr>1:0..1-Beziehungen</vt:lpstr>
      <vt:lpstr>1:1-Beziehungen (Table Splitting)</vt:lpstr>
      <vt:lpstr>n:m-Beziehung</vt:lpstr>
      <vt:lpstr>PowerPoint-Präsentation</vt:lpstr>
      <vt:lpstr>Arbeiten mit Entitäten</vt:lpstr>
      <vt:lpstr>Einfügen</vt:lpstr>
      <vt:lpstr>Einfügen</vt:lpstr>
      <vt:lpstr>PowerPoint-Präsentation</vt:lpstr>
      <vt:lpstr>Abfragen</vt:lpstr>
      <vt:lpstr>Query Tagging</vt:lpstr>
      <vt:lpstr>Projektion</vt:lpstr>
      <vt:lpstr>Abfragen mit Variablen</vt:lpstr>
      <vt:lpstr>Find()</vt:lpstr>
      <vt:lpstr>1st Level Cache </vt:lpstr>
      <vt:lpstr>PowerPoint-Präsentation</vt:lpstr>
      <vt:lpstr>Änderungen</vt:lpstr>
      <vt:lpstr>Änderungen</vt:lpstr>
      <vt:lpstr>PowerPoint-Präsentation</vt:lpstr>
      <vt:lpstr>Entität löschen</vt:lpstr>
      <vt:lpstr>Entität löschen</vt:lpstr>
      <vt:lpstr>PowerPoint-Präsentation</vt:lpstr>
      <vt:lpstr>Ausnahmen</vt:lpstr>
      <vt:lpstr>Graph Update</vt:lpstr>
      <vt:lpstr>Graph Update</vt:lpstr>
      <vt:lpstr>PowerPoint-Präsentation</vt:lpstr>
      <vt:lpstr>Eigenschaft oder Feld?</vt:lpstr>
      <vt:lpstr>HasField (Fluent API)</vt:lpstr>
      <vt:lpstr>UsePropertyAccessMode (Fluent API)</vt:lpstr>
      <vt:lpstr>PowerPoint-Präsentation</vt:lpstr>
      <vt:lpstr>Ladestrategien</vt:lpstr>
      <vt:lpstr>Ladestrategien</vt:lpstr>
      <vt:lpstr>Lazy Loading (Automatic)</vt:lpstr>
      <vt:lpstr>Do it yourself LazyLoaderProxy</vt:lpstr>
      <vt:lpstr>Lazy Loading (Explicit)</vt:lpstr>
      <vt:lpstr>Preloading</vt:lpstr>
      <vt:lpstr>EagerLoading</vt:lpstr>
      <vt:lpstr>Split-queries</vt:lpstr>
      <vt:lpstr>PowerPoint-Präsentation</vt:lpstr>
      <vt:lpstr>Änderungen verfolgen</vt:lpstr>
      <vt:lpstr>Änderungen verfolgen</vt:lpstr>
      <vt:lpstr>AutoDetectChanges</vt:lpstr>
      <vt:lpstr>QueryTrackingBehavior</vt:lpstr>
      <vt:lpstr>HasChangeTrackingStrategy (Model/ Entity)</vt:lpstr>
      <vt:lpstr>(Bekannter) Zustand einer Entität</vt:lpstr>
      <vt:lpstr>Microsoft.EntityFrameworkCore.ChangeTrackingStrategy</vt:lpstr>
      <vt:lpstr>Änderungen analysieren</vt:lpstr>
      <vt:lpstr>PowerPoint-Präsentation</vt:lpstr>
      <vt:lpstr>Direct SQL &amp; Query Types</vt:lpstr>
      <vt:lpstr>Direct SQL</vt:lpstr>
      <vt:lpstr>DbSet.FromSql()</vt:lpstr>
      <vt:lpstr>DbSet.FromSqlRaw()</vt:lpstr>
      <vt:lpstr>DbSet.FromSqlInterpolated()</vt:lpstr>
      <vt:lpstr>ExecuteSqlCommand()</vt:lpstr>
      <vt:lpstr>ADO.NET</vt:lpstr>
      <vt:lpstr>PowerPoint-Präsentation</vt:lpstr>
      <vt:lpstr>Query Types</vt:lpstr>
      <vt:lpstr>PowerPoint-Präsentation</vt:lpstr>
      <vt:lpstr>Concurrency</vt:lpstr>
      <vt:lpstr>(Optimistic) Concurrency</vt:lpstr>
      <vt:lpstr>IsConcurrencyToken (Fluent API)</vt:lpstr>
      <vt:lpstr>IsRowVersion (Fluent API)</vt:lpstr>
      <vt:lpstr>DbUpdateConcurrencyException</vt:lpstr>
      <vt:lpstr>PowerPoint-Präsentation</vt:lpstr>
      <vt:lpstr>Sequenzen</vt:lpstr>
      <vt:lpstr>Sequenzen (Fluent API)</vt:lpstr>
      <vt:lpstr>PowerPoint-Präsentation</vt:lpstr>
      <vt:lpstr>Logging</vt:lpstr>
      <vt:lpstr>Logging</vt:lpstr>
      <vt:lpstr>Interne Events</vt:lpstr>
      <vt:lpstr>EventIds</vt:lpstr>
      <vt:lpstr>Konfiguration via IoC</vt:lpstr>
      <vt:lpstr>LoggerFactory als Singelton-Pattern</vt:lpstr>
      <vt:lpstr>LoggerFactory via IoC</vt:lpstr>
      <vt:lpstr>PowerPoint-Präsentation</vt:lpstr>
      <vt:lpstr>Database Handling</vt:lpstr>
      <vt:lpstr>Database-API</vt:lpstr>
      <vt:lpstr>Database-API</vt:lpstr>
      <vt:lpstr>PowerPoint-Präsentation</vt:lpstr>
      <vt:lpstr>Transaktionen</vt:lpstr>
      <vt:lpstr>Transaktionen</vt:lpstr>
      <vt:lpstr>Mehrere Kontexte &amp; ADO.NET Core</vt:lpstr>
      <vt:lpstr>PowerPoint-Präsentation</vt:lpstr>
      <vt:lpstr>Explizite Transaktion</vt:lpstr>
      <vt:lpstr>PowerPoint-Präsentation</vt:lpstr>
      <vt:lpstr>Value Generator</vt:lpstr>
      <vt:lpstr>Value Generator (Attribut)</vt:lpstr>
      <vt:lpstr>Value Generator (Fluent API)</vt:lpstr>
      <vt:lpstr>PowerPoint-Präsentation</vt:lpstr>
      <vt:lpstr>Vererbungs-/ Mappingstrategien</vt:lpstr>
      <vt:lpstr>Vererbungsstrategie</vt:lpstr>
      <vt:lpstr>PowerPoint-Präsentation</vt:lpstr>
      <vt:lpstr>Vererbungsstrategie</vt:lpstr>
      <vt:lpstr>PowerPoint-Präsentation</vt:lpstr>
      <vt:lpstr>Indizes</vt:lpstr>
      <vt:lpstr>HasIndex (Fluent API)</vt:lpstr>
      <vt:lpstr>PowerPoint-Präsentation</vt:lpstr>
      <vt:lpstr>Berechnete Spalten</vt:lpstr>
      <vt:lpstr>Berechnete Spalten (Fluent API)</vt:lpstr>
      <vt:lpstr>PowerPoint-Präsentation</vt:lpstr>
      <vt:lpstr>Database Functions</vt:lpstr>
      <vt:lpstr>Database Funktionen (Vordefiniert)</vt:lpstr>
      <vt:lpstr>Database Functions</vt:lpstr>
      <vt:lpstr>Database Function (Fluent API)</vt:lpstr>
      <vt:lpstr>PowerPoint-Präsentation</vt:lpstr>
      <vt:lpstr>Self-contained Type configuration</vt:lpstr>
      <vt:lpstr>Self-contained Type Configuration</vt:lpstr>
      <vt:lpstr>PowerPoint-Präsentation</vt:lpstr>
      <vt:lpstr>Shadow Properties</vt:lpstr>
      <vt:lpstr>Shadow Properties</vt:lpstr>
      <vt:lpstr>PowerPoint-Präsentation</vt:lpstr>
      <vt:lpstr>Global Query Filter</vt:lpstr>
      <vt:lpstr>HasQueryFilter (Fluent API)</vt:lpstr>
      <vt:lpstr>PowerPoint-Präsentation</vt:lpstr>
      <vt:lpstr>Table-valued Functions (TVF)</vt:lpstr>
      <vt:lpstr>FromExpression (Fluent API)</vt:lpstr>
      <vt:lpstr>PowerPoint-Präsentation</vt:lpstr>
      <vt:lpstr>Migration</vt:lpstr>
      <vt:lpstr>Migration</vt:lpstr>
      <vt:lpstr>Package Manager Console // Command line</vt:lpstr>
      <vt:lpstr>Migration- Code First</vt:lpstr>
      <vt:lpstr>Migration- Code First</vt:lpstr>
      <vt:lpstr>PowerPoint-Präsentation</vt:lpstr>
      <vt:lpstr>Migration- Database First</vt:lpstr>
      <vt:lpstr>Scaffold-DbContext</vt:lpstr>
      <vt:lpstr>PowerPoint-Präsentation</vt:lpstr>
      <vt:lpstr>Migration Bundles</vt:lpstr>
      <vt:lpstr>PowerPoint-Präsentation</vt:lpstr>
      <vt:lpstr>Data Seeding (Fluent API)</vt:lpstr>
      <vt:lpstr>PowerPoint-Präsentation</vt:lpstr>
      <vt:lpstr>Compiled Models</vt:lpstr>
      <vt:lpstr>Compiled Models</vt:lpstr>
      <vt:lpstr>Compiled model bootstrapping</vt:lpstr>
      <vt:lpstr>PowerPoint-Präsentation</vt:lpstr>
      <vt:lpstr>Owned Types</vt:lpstr>
      <vt:lpstr>Owned Types</vt:lpstr>
      <vt:lpstr>Owned Types (n-Elemente)</vt:lpstr>
      <vt:lpstr>PowerPoint-Präsentation</vt:lpstr>
      <vt:lpstr>Interceptors</vt:lpstr>
      <vt:lpstr>Interceptors</vt:lpstr>
      <vt:lpstr>PowerPoint-Präsentation</vt:lpstr>
      <vt:lpstr>Spatial Extentions</vt:lpstr>
      <vt:lpstr>Spatial Extentions</vt:lpstr>
      <vt:lpstr>SQL Server</vt:lpstr>
      <vt:lpstr>PowerPoint-Präsentation</vt:lpstr>
      <vt:lpstr>Explicitly compiled Queries</vt:lpstr>
      <vt:lpstr>Explicitly compiled Queries</vt:lpstr>
      <vt:lpstr>PowerPoint-Präsentation</vt:lpstr>
      <vt:lpstr>Compiled Models</vt:lpstr>
      <vt:lpstr>PowerPoint-Präsentation</vt:lpstr>
      <vt:lpstr>DbContext Pooling &amp; Factory</vt:lpstr>
      <vt:lpstr>DbContext Pooling</vt:lpstr>
      <vt:lpstr>PowerPoint-Präsentation</vt:lpstr>
      <vt:lpstr>DbContext Factory</vt:lpstr>
      <vt:lpstr>PowerPoint-Präsentation</vt:lpstr>
      <vt:lpstr>Unit Tests</vt:lpstr>
      <vt:lpstr>Unit Tests</vt:lpstr>
      <vt:lpstr>PowerPoint-Präsentation</vt:lpstr>
      <vt:lpstr>Fragen? Jetzt oder später!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dasdasdasd</dc:title>
  <dc:creator>Thorsten Ursula</dc:creator>
  <cp:lastModifiedBy>Thorsten Kansy</cp:lastModifiedBy>
  <cp:revision>1133</cp:revision>
  <cp:lastPrinted>2019-04-05T15:18:40Z</cp:lastPrinted>
  <dcterms:created xsi:type="dcterms:W3CDTF">2017-09-07T13:15:29Z</dcterms:created>
  <dcterms:modified xsi:type="dcterms:W3CDTF">2022-07-25T07:50:39Z</dcterms:modified>
</cp:coreProperties>
</file>